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74" r:id="rId3"/>
    <p:sldId id="276" r:id="rId4"/>
    <p:sldId id="289" r:id="rId5"/>
    <p:sldId id="277" r:id="rId6"/>
    <p:sldId id="279" r:id="rId7"/>
    <p:sldId id="295" r:id="rId8"/>
    <p:sldId id="297" r:id="rId9"/>
    <p:sldId id="296" r:id="rId10"/>
    <p:sldId id="301" r:id="rId11"/>
    <p:sldId id="281" r:id="rId12"/>
    <p:sldId id="282" r:id="rId13"/>
    <p:sldId id="302" r:id="rId14"/>
    <p:sldId id="287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C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3F951-A88D-43FE-B81B-A10A885EB776}" v="773" dt="2025-04-30T17:56:01.738"/>
    <p1510:client id="{12C77DE8-392F-BD4F-1129-590F839F1AC4}" v="36" dt="2025-04-29T22:34:56.602"/>
    <p1510:client id="{24C90895-9469-89AB-F22C-79BF6ECEB794}" v="100" dt="2025-04-30T05:53:15.757"/>
    <p1510:client id="{285E32E0-CDD5-8863-CF1F-9C1A217646A7}" v="86" dt="2025-04-30T06:40:51.183"/>
    <p1510:client id="{C996F8C4-3523-572B-3CC1-E52E8AEDCB3B}" v="97" dt="2025-04-30T15:10:19.411"/>
    <p1510:client id="{DB05BC11-1612-B624-892D-B805405B8143}" v="31" dt="2025-04-29T19:51:17.401"/>
    <p1510:client id="{F487EC82-F5F7-DFEF-EEA0-8097464471B0}" v="31" dt="2025-04-30T17:43:45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B6C6A-8E5B-6549-AACB-F2A6611EB9F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AB3B0-3DCA-CC40-B01C-600B342D0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AB3B0-3DCA-CC40-B01C-600B342D05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Confidence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AB3B0-3DCA-CC40-B01C-600B342D05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7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10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A2EE0C-42B9-A040-9460-C0793F6282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98419" y="2994485"/>
            <a:ext cx="2795162" cy="2833942"/>
          </a:xfrm>
          <a:custGeom>
            <a:avLst/>
            <a:gdLst>
              <a:gd name="connsiteX0" fmla="*/ 0 w 2795162"/>
              <a:gd name="connsiteY0" fmla="*/ 0 h 2833942"/>
              <a:gd name="connsiteX1" fmla="*/ 2231490 w 2795162"/>
              <a:gd name="connsiteY1" fmla="*/ 0 h 2833942"/>
              <a:gd name="connsiteX2" fmla="*/ 2795162 w 2795162"/>
              <a:gd name="connsiteY2" fmla="*/ 563672 h 2833942"/>
              <a:gd name="connsiteX3" fmla="*/ 2795162 w 2795162"/>
              <a:gd name="connsiteY3" fmla="*/ 2833942 h 2833942"/>
              <a:gd name="connsiteX4" fmla="*/ 563672 w 2795162"/>
              <a:gd name="connsiteY4" fmla="*/ 2833942 h 2833942"/>
              <a:gd name="connsiteX5" fmla="*/ 0 w 2795162"/>
              <a:gd name="connsiteY5" fmla="*/ 2270270 h 28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5162" h="2833942">
                <a:moveTo>
                  <a:pt x="0" y="0"/>
                </a:moveTo>
                <a:lnTo>
                  <a:pt x="2231490" y="0"/>
                </a:lnTo>
                <a:lnTo>
                  <a:pt x="2795162" y="563672"/>
                </a:lnTo>
                <a:lnTo>
                  <a:pt x="2795162" y="2833942"/>
                </a:lnTo>
                <a:lnTo>
                  <a:pt x="563672" y="2833942"/>
                </a:lnTo>
                <a:lnTo>
                  <a:pt x="0" y="22702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6674AED-F4ED-A444-AB12-4C1C53C00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93973" y="2994485"/>
            <a:ext cx="2795162" cy="2833942"/>
          </a:xfrm>
          <a:custGeom>
            <a:avLst/>
            <a:gdLst>
              <a:gd name="connsiteX0" fmla="*/ 0 w 2795162"/>
              <a:gd name="connsiteY0" fmla="*/ 0 h 2833942"/>
              <a:gd name="connsiteX1" fmla="*/ 2231490 w 2795162"/>
              <a:gd name="connsiteY1" fmla="*/ 0 h 2833942"/>
              <a:gd name="connsiteX2" fmla="*/ 2795162 w 2795162"/>
              <a:gd name="connsiteY2" fmla="*/ 563672 h 2833942"/>
              <a:gd name="connsiteX3" fmla="*/ 2795162 w 2795162"/>
              <a:gd name="connsiteY3" fmla="*/ 2833942 h 2833942"/>
              <a:gd name="connsiteX4" fmla="*/ 563672 w 2795162"/>
              <a:gd name="connsiteY4" fmla="*/ 2833942 h 2833942"/>
              <a:gd name="connsiteX5" fmla="*/ 0 w 2795162"/>
              <a:gd name="connsiteY5" fmla="*/ 2270270 h 28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5162" h="2833942">
                <a:moveTo>
                  <a:pt x="0" y="0"/>
                </a:moveTo>
                <a:lnTo>
                  <a:pt x="2231490" y="0"/>
                </a:lnTo>
                <a:lnTo>
                  <a:pt x="2795162" y="563672"/>
                </a:lnTo>
                <a:lnTo>
                  <a:pt x="2795162" y="2833942"/>
                </a:lnTo>
                <a:lnTo>
                  <a:pt x="563672" y="2833942"/>
                </a:lnTo>
                <a:lnTo>
                  <a:pt x="0" y="22702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D65BB1D-31C0-8E4B-8CB3-8971C72B5B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2865" y="2994485"/>
            <a:ext cx="2795162" cy="2833942"/>
          </a:xfrm>
          <a:custGeom>
            <a:avLst/>
            <a:gdLst>
              <a:gd name="connsiteX0" fmla="*/ 0 w 2795162"/>
              <a:gd name="connsiteY0" fmla="*/ 0 h 2833942"/>
              <a:gd name="connsiteX1" fmla="*/ 2231490 w 2795162"/>
              <a:gd name="connsiteY1" fmla="*/ 0 h 2833942"/>
              <a:gd name="connsiteX2" fmla="*/ 2795162 w 2795162"/>
              <a:gd name="connsiteY2" fmla="*/ 563672 h 2833942"/>
              <a:gd name="connsiteX3" fmla="*/ 2795162 w 2795162"/>
              <a:gd name="connsiteY3" fmla="*/ 2833942 h 2833942"/>
              <a:gd name="connsiteX4" fmla="*/ 563672 w 2795162"/>
              <a:gd name="connsiteY4" fmla="*/ 2833942 h 2833942"/>
              <a:gd name="connsiteX5" fmla="*/ 0 w 2795162"/>
              <a:gd name="connsiteY5" fmla="*/ 2270270 h 28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5162" h="2833942">
                <a:moveTo>
                  <a:pt x="0" y="0"/>
                </a:moveTo>
                <a:lnTo>
                  <a:pt x="2231490" y="0"/>
                </a:lnTo>
                <a:lnTo>
                  <a:pt x="2795162" y="563672"/>
                </a:lnTo>
                <a:lnTo>
                  <a:pt x="2795162" y="2833942"/>
                </a:lnTo>
                <a:lnTo>
                  <a:pt x="563672" y="2833942"/>
                </a:lnTo>
                <a:lnTo>
                  <a:pt x="0" y="22702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22309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D094545-8A21-4760-F6A0-6E6D9B97D9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6529" y="2415727"/>
            <a:ext cx="3704083" cy="3755473"/>
          </a:xfrm>
          <a:custGeom>
            <a:avLst/>
            <a:gdLst>
              <a:gd name="connsiteX0" fmla="*/ 0 w 2795162"/>
              <a:gd name="connsiteY0" fmla="*/ 0 h 2833942"/>
              <a:gd name="connsiteX1" fmla="*/ 2231490 w 2795162"/>
              <a:gd name="connsiteY1" fmla="*/ 0 h 2833942"/>
              <a:gd name="connsiteX2" fmla="*/ 2795162 w 2795162"/>
              <a:gd name="connsiteY2" fmla="*/ 563672 h 2833942"/>
              <a:gd name="connsiteX3" fmla="*/ 2795162 w 2795162"/>
              <a:gd name="connsiteY3" fmla="*/ 2833942 h 2833942"/>
              <a:gd name="connsiteX4" fmla="*/ 563672 w 2795162"/>
              <a:gd name="connsiteY4" fmla="*/ 2833942 h 2833942"/>
              <a:gd name="connsiteX5" fmla="*/ 0 w 2795162"/>
              <a:gd name="connsiteY5" fmla="*/ 2270270 h 28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5162" h="2833942">
                <a:moveTo>
                  <a:pt x="0" y="0"/>
                </a:moveTo>
                <a:lnTo>
                  <a:pt x="2231490" y="0"/>
                </a:lnTo>
                <a:lnTo>
                  <a:pt x="2795162" y="563672"/>
                </a:lnTo>
                <a:lnTo>
                  <a:pt x="2795162" y="2833942"/>
                </a:lnTo>
                <a:lnTo>
                  <a:pt x="563672" y="2833942"/>
                </a:lnTo>
                <a:lnTo>
                  <a:pt x="0" y="22702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41754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89C13A6-B1F2-AA40-801C-BC0B9A7D73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19166" y="710490"/>
            <a:ext cx="3957046" cy="5437021"/>
          </a:xfrm>
          <a:custGeom>
            <a:avLst/>
            <a:gdLst>
              <a:gd name="connsiteX0" fmla="*/ 0 w 3957046"/>
              <a:gd name="connsiteY0" fmla="*/ 0 h 5437021"/>
              <a:gd name="connsiteX1" fmla="*/ 3178735 w 3957046"/>
              <a:gd name="connsiteY1" fmla="*/ 0 h 5437021"/>
              <a:gd name="connsiteX2" fmla="*/ 3957046 w 3957046"/>
              <a:gd name="connsiteY2" fmla="*/ 778311 h 5437021"/>
              <a:gd name="connsiteX3" fmla="*/ 3957046 w 3957046"/>
              <a:gd name="connsiteY3" fmla="*/ 5437021 h 5437021"/>
              <a:gd name="connsiteX4" fmla="*/ 778311 w 3957046"/>
              <a:gd name="connsiteY4" fmla="*/ 5437021 h 5437021"/>
              <a:gd name="connsiteX5" fmla="*/ 0 w 3957046"/>
              <a:gd name="connsiteY5" fmla="*/ 4658710 h 54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7046" h="5437021">
                <a:moveTo>
                  <a:pt x="0" y="0"/>
                </a:moveTo>
                <a:lnTo>
                  <a:pt x="3178735" y="0"/>
                </a:lnTo>
                <a:lnTo>
                  <a:pt x="3957046" y="778311"/>
                </a:lnTo>
                <a:lnTo>
                  <a:pt x="3957046" y="5437021"/>
                </a:lnTo>
                <a:lnTo>
                  <a:pt x="778311" y="5437021"/>
                </a:lnTo>
                <a:lnTo>
                  <a:pt x="0" y="465871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9FBCB4F-897F-E94B-98E6-E20CCCF5DD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04047" y="3222886"/>
            <a:ext cx="5967533" cy="2713982"/>
          </a:xfrm>
          <a:custGeom>
            <a:avLst/>
            <a:gdLst>
              <a:gd name="connsiteX0" fmla="*/ 0 w 5967533"/>
              <a:gd name="connsiteY0" fmla="*/ 0 h 2713982"/>
              <a:gd name="connsiteX1" fmla="*/ 5293163 w 5967533"/>
              <a:gd name="connsiteY1" fmla="*/ 0 h 2713982"/>
              <a:gd name="connsiteX2" fmla="*/ 5967533 w 5967533"/>
              <a:gd name="connsiteY2" fmla="*/ 674370 h 2713982"/>
              <a:gd name="connsiteX3" fmla="*/ 5967533 w 5967533"/>
              <a:gd name="connsiteY3" fmla="*/ 2713982 h 2713982"/>
              <a:gd name="connsiteX4" fmla="*/ 674370 w 5967533"/>
              <a:gd name="connsiteY4" fmla="*/ 2713982 h 2713982"/>
              <a:gd name="connsiteX5" fmla="*/ 0 w 5967533"/>
              <a:gd name="connsiteY5" fmla="*/ 2039612 h 271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7533" h="2713982">
                <a:moveTo>
                  <a:pt x="0" y="0"/>
                </a:moveTo>
                <a:lnTo>
                  <a:pt x="5293163" y="0"/>
                </a:lnTo>
                <a:lnTo>
                  <a:pt x="5967533" y="674370"/>
                </a:lnTo>
                <a:lnTo>
                  <a:pt x="5967533" y="2713982"/>
                </a:lnTo>
                <a:lnTo>
                  <a:pt x="674370" y="2713982"/>
                </a:lnTo>
                <a:lnTo>
                  <a:pt x="0" y="203961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201856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EE2D17-5C81-534D-8C04-BF9A5D89F48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1714" y="3867811"/>
            <a:ext cx="2738657" cy="1686324"/>
          </a:xfrm>
          <a:custGeom>
            <a:avLst/>
            <a:gdLst>
              <a:gd name="connsiteX0" fmla="*/ 0 w 2738657"/>
              <a:gd name="connsiteY0" fmla="*/ 0 h 1686324"/>
              <a:gd name="connsiteX1" fmla="*/ 2202979 w 2738657"/>
              <a:gd name="connsiteY1" fmla="*/ 0 h 1686324"/>
              <a:gd name="connsiteX2" fmla="*/ 2738657 w 2738657"/>
              <a:gd name="connsiteY2" fmla="*/ 535678 h 1686324"/>
              <a:gd name="connsiteX3" fmla="*/ 2738657 w 2738657"/>
              <a:gd name="connsiteY3" fmla="*/ 1686324 h 1686324"/>
              <a:gd name="connsiteX4" fmla="*/ 535678 w 2738657"/>
              <a:gd name="connsiteY4" fmla="*/ 1686324 h 1686324"/>
              <a:gd name="connsiteX5" fmla="*/ 0 w 2738657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657" h="1686324">
                <a:moveTo>
                  <a:pt x="0" y="0"/>
                </a:moveTo>
                <a:lnTo>
                  <a:pt x="2202979" y="0"/>
                </a:lnTo>
                <a:lnTo>
                  <a:pt x="2738657" y="535678"/>
                </a:lnTo>
                <a:lnTo>
                  <a:pt x="2738657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9728C-ABDE-4443-B164-8CEF57BAEA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94651" y="3939309"/>
            <a:ext cx="2738657" cy="1686324"/>
          </a:xfrm>
          <a:custGeom>
            <a:avLst/>
            <a:gdLst>
              <a:gd name="connsiteX0" fmla="*/ 0 w 2738657"/>
              <a:gd name="connsiteY0" fmla="*/ 0 h 1686324"/>
              <a:gd name="connsiteX1" fmla="*/ 2202979 w 2738657"/>
              <a:gd name="connsiteY1" fmla="*/ 0 h 1686324"/>
              <a:gd name="connsiteX2" fmla="*/ 2738657 w 2738657"/>
              <a:gd name="connsiteY2" fmla="*/ 535678 h 1686324"/>
              <a:gd name="connsiteX3" fmla="*/ 2738657 w 2738657"/>
              <a:gd name="connsiteY3" fmla="*/ 1686324 h 1686324"/>
              <a:gd name="connsiteX4" fmla="*/ 535678 w 2738657"/>
              <a:gd name="connsiteY4" fmla="*/ 1686324 h 1686324"/>
              <a:gd name="connsiteX5" fmla="*/ 0 w 2738657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657" h="1686324">
                <a:moveTo>
                  <a:pt x="0" y="0"/>
                </a:moveTo>
                <a:lnTo>
                  <a:pt x="2202979" y="0"/>
                </a:lnTo>
                <a:lnTo>
                  <a:pt x="2738657" y="535678"/>
                </a:lnTo>
                <a:lnTo>
                  <a:pt x="2738657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0179C83-E918-4B44-81A9-4EC79D2B3E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94650" y="1253998"/>
            <a:ext cx="2738657" cy="1686324"/>
          </a:xfrm>
          <a:custGeom>
            <a:avLst/>
            <a:gdLst>
              <a:gd name="connsiteX0" fmla="*/ 0 w 2738657"/>
              <a:gd name="connsiteY0" fmla="*/ 0 h 1686324"/>
              <a:gd name="connsiteX1" fmla="*/ 2202979 w 2738657"/>
              <a:gd name="connsiteY1" fmla="*/ 0 h 1686324"/>
              <a:gd name="connsiteX2" fmla="*/ 2738657 w 2738657"/>
              <a:gd name="connsiteY2" fmla="*/ 535678 h 1686324"/>
              <a:gd name="connsiteX3" fmla="*/ 2738657 w 2738657"/>
              <a:gd name="connsiteY3" fmla="*/ 1686324 h 1686324"/>
              <a:gd name="connsiteX4" fmla="*/ 535678 w 2738657"/>
              <a:gd name="connsiteY4" fmla="*/ 1686324 h 1686324"/>
              <a:gd name="connsiteX5" fmla="*/ 0 w 2738657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657" h="1686324">
                <a:moveTo>
                  <a:pt x="0" y="0"/>
                </a:moveTo>
                <a:lnTo>
                  <a:pt x="2202979" y="0"/>
                </a:lnTo>
                <a:lnTo>
                  <a:pt x="2738657" y="535678"/>
                </a:lnTo>
                <a:lnTo>
                  <a:pt x="2738657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6488A0-AC39-AE47-AE22-AFA9D8E51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712" y="1182500"/>
            <a:ext cx="2738657" cy="1686324"/>
          </a:xfrm>
          <a:custGeom>
            <a:avLst/>
            <a:gdLst>
              <a:gd name="connsiteX0" fmla="*/ 0 w 2738657"/>
              <a:gd name="connsiteY0" fmla="*/ 0 h 1686324"/>
              <a:gd name="connsiteX1" fmla="*/ 2202979 w 2738657"/>
              <a:gd name="connsiteY1" fmla="*/ 0 h 1686324"/>
              <a:gd name="connsiteX2" fmla="*/ 2738657 w 2738657"/>
              <a:gd name="connsiteY2" fmla="*/ 535678 h 1686324"/>
              <a:gd name="connsiteX3" fmla="*/ 2738657 w 2738657"/>
              <a:gd name="connsiteY3" fmla="*/ 1686324 h 1686324"/>
              <a:gd name="connsiteX4" fmla="*/ 535678 w 2738657"/>
              <a:gd name="connsiteY4" fmla="*/ 1686324 h 1686324"/>
              <a:gd name="connsiteX5" fmla="*/ 0 w 2738657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657" h="1686324">
                <a:moveTo>
                  <a:pt x="0" y="0"/>
                </a:moveTo>
                <a:lnTo>
                  <a:pt x="2202979" y="0"/>
                </a:lnTo>
                <a:lnTo>
                  <a:pt x="2738657" y="535678"/>
                </a:lnTo>
                <a:lnTo>
                  <a:pt x="2738657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749763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7949A3-250E-2F43-9F51-2F3C6EFEB3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4047" y="3635767"/>
            <a:ext cx="5837019" cy="2713982"/>
          </a:xfrm>
          <a:custGeom>
            <a:avLst/>
            <a:gdLst>
              <a:gd name="connsiteX0" fmla="*/ 0 w 5837019"/>
              <a:gd name="connsiteY0" fmla="*/ 0 h 2713982"/>
              <a:gd name="connsiteX1" fmla="*/ 5162649 w 5837019"/>
              <a:gd name="connsiteY1" fmla="*/ 0 h 2713982"/>
              <a:gd name="connsiteX2" fmla="*/ 5837019 w 5837019"/>
              <a:gd name="connsiteY2" fmla="*/ 674370 h 2713982"/>
              <a:gd name="connsiteX3" fmla="*/ 5837019 w 5837019"/>
              <a:gd name="connsiteY3" fmla="*/ 2713982 h 2713982"/>
              <a:gd name="connsiteX4" fmla="*/ 674370 w 5837019"/>
              <a:gd name="connsiteY4" fmla="*/ 2713982 h 2713982"/>
              <a:gd name="connsiteX5" fmla="*/ 0 w 5837019"/>
              <a:gd name="connsiteY5" fmla="*/ 2039612 h 271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7019" h="2713982">
                <a:moveTo>
                  <a:pt x="0" y="0"/>
                </a:moveTo>
                <a:lnTo>
                  <a:pt x="5162649" y="0"/>
                </a:lnTo>
                <a:lnTo>
                  <a:pt x="5837019" y="674370"/>
                </a:lnTo>
                <a:lnTo>
                  <a:pt x="5837019" y="2713982"/>
                </a:lnTo>
                <a:lnTo>
                  <a:pt x="674370" y="2713982"/>
                </a:lnTo>
                <a:lnTo>
                  <a:pt x="0" y="203961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D08A12-3C5E-0D4A-B165-421E5E6BE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27480" y="593807"/>
            <a:ext cx="4270253" cy="5755943"/>
          </a:xfrm>
          <a:custGeom>
            <a:avLst/>
            <a:gdLst>
              <a:gd name="connsiteX0" fmla="*/ 0 w 4270253"/>
              <a:gd name="connsiteY0" fmla="*/ 0 h 5755943"/>
              <a:gd name="connsiteX1" fmla="*/ 3430337 w 4270253"/>
              <a:gd name="connsiteY1" fmla="*/ 0 h 5755943"/>
              <a:gd name="connsiteX2" fmla="*/ 4270253 w 4270253"/>
              <a:gd name="connsiteY2" fmla="*/ 839916 h 5755943"/>
              <a:gd name="connsiteX3" fmla="*/ 4270253 w 4270253"/>
              <a:gd name="connsiteY3" fmla="*/ 5755943 h 5755943"/>
              <a:gd name="connsiteX4" fmla="*/ 839916 w 4270253"/>
              <a:gd name="connsiteY4" fmla="*/ 5755943 h 5755943"/>
              <a:gd name="connsiteX5" fmla="*/ 0 w 4270253"/>
              <a:gd name="connsiteY5" fmla="*/ 4916027 h 575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0253" h="5755943">
                <a:moveTo>
                  <a:pt x="0" y="0"/>
                </a:moveTo>
                <a:lnTo>
                  <a:pt x="3430337" y="0"/>
                </a:lnTo>
                <a:lnTo>
                  <a:pt x="4270253" y="839916"/>
                </a:lnTo>
                <a:lnTo>
                  <a:pt x="4270253" y="5755943"/>
                </a:lnTo>
                <a:lnTo>
                  <a:pt x="839916" y="5755943"/>
                </a:lnTo>
                <a:lnTo>
                  <a:pt x="0" y="491602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9CAC99-6F58-F14C-A49B-62C3056498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43670" y="593806"/>
            <a:ext cx="2580802" cy="2812570"/>
          </a:xfrm>
          <a:custGeom>
            <a:avLst/>
            <a:gdLst>
              <a:gd name="connsiteX0" fmla="*/ 0 w 2580802"/>
              <a:gd name="connsiteY0" fmla="*/ 0 h 2812570"/>
              <a:gd name="connsiteX1" fmla="*/ 2073184 w 2580802"/>
              <a:gd name="connsiteY1" fmla="*/ 0 h 2812570"/>
              <a:gd name="connsiteX2" fmla="*/ 2580802 w 2580802"/>
              <a:gd name="connsiteY2" fmla="*/ 507618 h 2812570"/>
              <a:gd name="connsiteX3" fmla="*/ 2580802 w 2580802"/>
              <a:gd name="connsiteY3" fmla="*/ 2812570 h 2812570"/>
              <a:gd name="connsiteX4" fmla="*/ 507618 w 2580802"/>
              <a:gd name="connsiteY4" fmla="*/ 2812570 h 2812570"/>
              <a:gd name="connsiteX5" fmla="*/ 0 w 2580802"/>
              <a:gd name="connsiteY5" fmla="*/ 2304952 h 281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802" h="2812570">
                <a:moveTo>
                  <a:pt x="0" y="0"/>
                </a:moveTo>
                <a:lnTo>
                  <a:pt x="2073184" y="0"/>
                </a:lnTo>
                <a:lnTo>
                  <a:pt x="2580802" y="507618"/>
                </a:lnTo>
                <a:lnTo>
                  <a:pt x="2580802" y="2812570"/>
                </a:lnTo>
                <a:lnTo>
                  <a:pt x="507618" y="2812570"/>
                </a:lnTo>
                <a:lnTo>
                  <a:pt x="0" y="230495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164843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E32AFF-9EC7-6645-B76C-0B2B948D21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9306" y="2853151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FF1D98D-30F6-6045-B3FF-A1937B8AC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1384" y="2853150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F95764-1C2E-1B42-A587-F53574CF96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7227" y="2853152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54108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955975-0DDE-9140-964E-BF9B5D97B96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7485" y="2790083"/>
            <a:ext cx="3038193" cy="1098544"/>
          </a:xfrm>
          <a:custGeom>
            <a:avLst/>
            <a:gdLst>
              <a:gd name="connsiteX0" fmla="*/ 0 w 3038193"/>
              <a:gd name="connsiteY0" fmla="*/ 0 h 1098544"/>
              <a:gd name="connsiteX1" fmla="*/ 2668170 w 3038193"/>
              <a:gd name="connsiteY1" fmla="*/ 0 h 1098544"/>
              <a:gd name="connsiteX2" fmla="*/ 3038193 w 3038193"/>
              <a:gd name="connsiteY2" fmla="*/ 370023 h 1098544"/>
              <a:gd name="connsiteX3" fmla="*/ 3038193 w 3038193"/>
              <a:gd name="connsiteY3" fmla="*/ 1098544 h 1098544"/>
              <a:gd name="connsiteX4" fmla="*/ 370023 w 3038193"/>
              <a:gd name="connsiteY4" fmla="*/ 1098544 h 1098544"/>
              <a:gd name="connsiteX5" fmla="*/ 0 w 3038193"/>
              <a:gd name="connsiteY5" fmla="*/ 728521 h 10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098544">
                <a:moveTo>
                  <a:pt x="0" y="0"/>
                </a:moveTo>
                <a:lnTo>
                  <a:pt x="2668170" y="0"/>
                </a:lnTo>
                <a:lnTo>
                  <a:pt x="3038193" y="370023"/>
                </a:lnTo>
                <a:lnTo>
                  <a:pt x="3038193" y="1098544"/>
                </a:lnTo>
                <a:lnTo>
                  <a:pt x="370023" y="1098544"/>
                </a:lnTo>
                <a:lnTo>
                  <a:pt x="0" y="72852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26D855-8CB3-7E4A-829A-3C600323F5F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944679"/>
            <a:ext cx="4039892" cy="2278251"/>
          </a:xfrm>
          <a:custGeom>
            <a:avLst/>
            <a:gdLst>
              <a:gd name="connsiteX0" fmla="*/ 0 w 4039892"/>
              <a:gd name="connsiteY0" fmla="*/ 0 h 2278251"/>
              <a:gd name="connsiteX1" fmla="*/ 4039892 w 4039892"/>
              <a:gd name="connsiteY1" fmla="*/ 0 h 2278251"/>
              <a:gd name="connsiteX2" fmla="*/ 4039892 w 4039892"/>
              <a:gd name="connsiteY2" fmla="*/ 2278251 h 2278251"/>
              <a:gd name="connsiteX3" fmla="*/ 0 w 4039892"/>
              <a:gd name="connsiteY3" fmla="*/ 2278251 h 227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892" h="2278251">
                <a:moveTo>
                  <a:pt x="0" y="0"/>
                </a:moveTo>
                <a:lnTo>
                  <a:pt x="4039892" y="0"/>
                </a:lnTo>
                <a:lnTo>
                  <a:pt x="4039892" y="2278251"/>
                </a:lnTo>
                <a:lnTo>
                  <a:pt x="0" y="227825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1589387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4AE364D-6F36-7E9B-54E6-795F3182EE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87123" y="3088840"/>
            <a:ext cx="2382260" cy="3769160"/>
          </a:xfrm>
          <a:custGeom>
            <a:avLst/>
            <a:gdLst>
              <a:gd name="connsiteX0" fmla="*/ 0 w 4039892"/>
              <a:gd name="connsiteY0" fmla="*/ 0 h 2278251"/>
              <a:gd name="connsiteX1" fmla="*/ 4039892 w 4039892"/>
              <a:gd name="connsiteY1" fmla="*/ 0 h 2278251"/>
              <a:gd name="connsiteX2" fmla="*/ 4039892 w 4039892"/>
              <a:gd name="connsiteY2" fmla="*/ 2278251 h 2278251"/>
              <a:gd name="connsiteX3" fmla="*/ 0 w 4039892"/>
              <a:gd name="connsiteY3" fmla="*/ 2278251 h 227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892" h="2278251">
                <a:moveTo>
                  <a:pt x="0" y="0"/>
                </a:moveTo>
                <a:lnTo>
                  <a:pt x="4039892" y="0"/>
                </a:lnTo>
                <a:lnTo>
                  <a:pt x="4039892" y="2278251"/>
                </a:lnTo>
                <a:lnTo>
                  <a:pt x="0" y="227825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535664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4DBF9F-184F-7442-89E9-8672325008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840" y="2612964"/>
            <a:ext cx="2955730" cy="3184316"/>
          </a:xfrm>
          <a:custGeom>
            <a:avLst/>
            <a:gdLst>
              <a:gd name="connsiteX0" fmla="*/ 0 w 2955730"/>
              <a:gd name="connsiteY0" fmla="*/ 0 h 3184316"/>
              <a:gd name="connsiteX1" fmla="*/ 2374367 w 2955730"/>
              <a:gd name="connsiteY1" fmla="*/ 0 h 3184316"/>
              <a:gd name="connsiteX2" fmla="*/ 2955730 w 2955730"/>
              <a:gd name="connsiteY2" fmla="*/ 581363 h 3184316"/>
              <a:gd name="connsiteX3" fmla="*/ 2955730 w 2955730"/>
              <a:gd name="connsiteY3" fmla="*/ 3184316 h 3184316"/>
              <a:gd name="connsiteX4" fmla="*/ 581363 w 2955730"/>
              <a:gd name="connsiteY4" fmla="*/ 3184316 h 3184316"/>
              <a:gd name="connsiteX5" fmla="*/ 0 w 2955730"/>
              <a:gd name="connsiteY5" fmla="*/ 2602953 h 318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5730" h="3184316">
                <a:moveTo>
                  <a:pt x="0" y="0"/>
                </a:moveTo>
                <a:lnTo>
                  <a:pt x="2374367" y="0"/>
                </a:lnTo>
                <a:lnTo>
                  <a:pt x="2955730" y="581363"/>
                </a:lnTo>
                <a:lnTo>
                  <a:pt x="2955730" y="3184316"/>
                </a:lnTo>
                <a:lnTo>
                  <a:pt x="581363" y="3184316"/>
                </a:lnTo>
                <a:lnTo>
                  <a:pt x="0" y="260295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333484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BE621C-AFD8-5345-BC8E-5375A2D897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0970" y="3973021"/>
            <a:ext cx="5080086" cy="1959897"/>
          </a:xfrm>
          <a:custGeom>
            <a:avLst/>
            <a:gdLst>
              <a:gd name="connsiteX0" fmla="*/ 0 w 5080086"/>
              <a:gd name="connsiteY0" fmla="*/ 0 h 1959897"/>
              <a:gd name="connsiteX1" fmla="*/ 4584938 w 5080086"/>
              <a:gd name="connsiteY1" fmla="*/ 0 h 1959897"/>
              <a:gd name="connsiteX2" fmla="*/ 5080086 w 5080086"/>
              <a:gd name="connsiteY2" fmla="*/ 495148 h 1959897"/>
              <a:gd name="connsiteX3" fmla="*/ 5080086 w 5080086"/>
              <a:gd name="connsiteY3" fmla="*/ 1959897 h 1959897"/>
              <a:gd name="connsiteX4" fmla="*/ 495148 w 5080086"/>
              <a:gd name="connsiteY4" fmla="*/ 1959897 h 1959897"/>
              <a:gd name="connsiteX5" fmla="*/ 0 w 5080086"/>
              <a:gd name="connsiteY5" fmla="*/ 1464749 h 19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0086" h="1959897">
                <a:moveTo>
                  <a:pt x="0" y="0"/>
                </a:moveTo>
                <a:lnTo>
                  <a:pt x="4584938" y="0"/>
                </a:lnTo>
                <a:lnTo>
                  <a:pt x="5080086" y="495148"/>
                </a:lnTo>
                <a:lnTo>
                  <a:pt x="5080086" y="1959897"/>
                </a:lnTo>
                <a:lnTo>
                  <a:pt x="495148" y="1959897"/>
                </a:lnTo>
                <a:lnTo>
                  <a:pt x="0" y="146474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51E5F1-3765-6849-B829-F5088D0D0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05283" y="1399630"/>
            <a:ext cx="3799211" cy="1686324"/>
          </a:xfrm>
          <a:custGeom>
            <a:avLst/>
            <a:gdLst>
              <a:gd name="connsiteX0" fmla="*/ 0 w 3799211"/>
              <a:gd name="connsiteY0" fmla="*/ 0 h 1686324"/>
              <a:gd name="connsiteX1" fmla="*/ 3263533 w 3799211"/>
              <a:gd name="connsiteY1" fmla="*/ 0 h 1686324"/>
              <a:gd name="connsiteX2" fmla="*/ 3799211 w 3799211"/>
              <a:gd name="connsiteY2" fmla="*/ 535678 h 1686324"/>
              <a:gd name="connsiteX3" fmla="*/ 3799211 w 3799211"/>
              <a:gd name="connsiteY3" fmla="*/ 1686324 h 1686324"/>
              <a:gd name="connsiteX4" fmla="*/ 535678 w 3799211"/>
              <a:gd name="connsiteY4" fmla="*/ 1686324 h 1686324"/>
              <a:gd name="connsiteX5" fmla="*/ 0 w 3799211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211" h="1686324">
                <a:moveTo>
                  <a:pt x="0" y="0"/>
                </a:moveTo>
                <a:lnTo>
                  <a:pt x="3263533" y="0"/>
                </a:lnTo>
                <a:lnTo>
                  <a:pt x="3799211" y="535678"/>
                </a:lnTo>
                <a:lnTo>
                  <a:pt x="3799211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214902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418794-34B8-2344-B908-F85EEE31FA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4048" y="3429000"/>
            <a:ext cx="10327341" cy="2785820"/>
          </a:xfrm>
          <a:custGeom>
            <a:avLst/>
            <a:gdLst>
              <a:gd name="connsiteX0" fmla="*/ 0 w 10327341"/>
              <a:gd name="connsiteY0" fmla="*/ 0 h 2785820"/>
              <a:gd name="connsiteX1" fmla="*/ 9406544 w 10327341"/>
              <a:gd name="connsiteY1" fmla="*/ 0 h 2785820"/>
              <a:gd name="connsiteX2" fmla="*/ 10327341 w 10327341"/>
              <a:gd name="connsiteY2" fmla="*/ 920797 h 2785820"/>
              <a:gd name="connsiteX3" fmla="*/ 10327341 w 10327341"/>
              <a:gd name="connsiteY3" fmla="*/ 2785820 h 2785820"/>
              <a:gd name="connsiteX4" fmla="*/ 920797 w 10327341"/>
              <a:gd name="connsiteY4" fmla="*/ 2785820 h 2785820"/>
              <a:gd name="connsiteX5" fmla="*/ 0 w 10327341"/>
              <a:gd name="connsiteY5" fmla="*/ 1865023 h 278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27341" h="2785820">
                <a:moveTo>
                  <a:pt x="0" y="0"/>
                </a:moveTo>
                <a:lnTo>
                  <a:pt x="9406544" y="0"/>
                </a:lnTo>
                <a:lnTo>
                  <a:pt x="10327341" y="920797"/>
                </a:lnTo>
                <a:lnTo>
                  <a:pt x="10327341" y="2785820"/>
                </a:lnTo>
                <a:lnTo>
                  <a:pt x="920797" y="2785820"/>
                </a:lnTo>
                <a:lnTo>
                  <a:pt x="0" y="186502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10761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665AC-FF9A-3F42-8033-F7EF5AFE26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4047" y="3382506"/>
            <a:ext cx="10327341" cy="2584342"/>
          </a:xfrm>
          <a:custGeom>
            <a:avLst/>
            <a:gdLst>
              <a:gd name="connsiteX0" fmla="*/ 0 w 10327341"/>
              <a:gd name="connsiteY0" fmla="*/ 0 h 2584342"/>
              <a:gd name="connsiteX1" fmla="*/ 9674433 w 10327341"/>
              <a:gd name="connsiteY1" fmla="*/ 0 h 2584342"/>
              <a:gd name="connsiteX2" fmla="*/ 10327341 w 10327341"/>
              <a:gd name="connsiteY2" fmla="*/ 652908 h 2584342"/>
              <a:gd name="connsiteX3" fmla="*/ 10327341 w 10327341"/>
              <a:gd name="connsiteY3" fmla="*/ 2584342 h 2584342"/>
              <a:gd name="connsiteX4" fmla="*/ 652908 w 10327341"/>
              <a:gd name="connsiteY4" fmla="*/ 2584342 h 2584342"/>
              <a:gd name="connsiteX5" fmla="*/ 0 w 10327341"/>
              <a:gd name="connsiteY5" fmla="*/ 1931434 h 258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27341" h="2584342">
                <a:moveTo>
                  <a:pt x="0" y="0"/>
                </a:moveTo>
                <a:lnTo>
                  <a:pt x="9674433" y="0"/>
                </a:lnTo>
                <a:lnTo>
                  <a:pt x="10327341" y="652908"/>
                </a:lnTo>
                <a:lnTo>
                  <a:pt x="10327341" y="2584342"/>
                </a:lnTo>
                <a:lnTo>
                  <a:pt x="652908" y="2584342"/>
                </a:lnTo>
                <a:lnTo>
                  <a:pt x="0" y="193143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A5CCDA-63A0-0C40-B37A-FFC192A10F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32176" y="1121338"/>
            <a:ext cx="3799211" cy="1686324"/>
          </a:xfrm>
          <a:custGeom>
            <a:avLst/>
            <a:gdLst>
              <a:gd name="connsiteX0" fmla="*/ 0 w 3799211"/>
              <a:gd name="connsiteY0" fmla="*/ 0 h 1686324"/>
              <a:gd name="connsiteX1" fmla="*/ 3263533 w 3799211"/>
              <a:gd name="connsiteY1" fmla="*/ 0 h 1686324"/>
              <a:gd name="connsiteX2" fmla="*/ 3799211 w 3799211"/>
              <a:gd name="connsiteY2" fmla="*/ 535678 h 1686324"/>
              <a:gd name="connsiteX3" fmla="*/ 3799211 w 3799211"/>
              <a:gd name="connsiteY3" fmla="*/ 1686324 h 1686324"/>
              <a:gd name="connsiteX4" fmla="*/ 535678 w 3799211"/>
              <a:gd name="connsiteY4" fmla="*/ 1686324 h 1686324"/>
              <a:gd name="connsiteX5" fmla="*/ 0 w 3799211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211" h="1686324">
                <a:moveTo>
                  <a:pt x="0" y="0"/>
                </a:moveTo>
                <a:lnTo>
                  <a:pt x="3263533" y="0"/>
                </a:lnTo>
                <a:lnTo>
                  <a:pt x="3799211" y="535678"/>
                </a:lnTo>
                <a:lnTo>
                  <a:pt x="3799211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5952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8A8D81F-1607-924C-93BD-5F85FC2C67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77194" y="3222886"/>
            <a:ext cx="5967533" cy="2713982"/>
          </a:xfrm>
          <a:custGeom>
            <a:avLst/>
            <a:gdLst>
              <a:gd name="connsiteX0" fmla="*/ 0 w 5967533"/>
              <a:gd name="connsiteY0" fmla="*/ 0 h 2713982"/>
              <a:gd name="connsiteX1" fmla="*/ 5293163 w 5967533"/>
              <a:gd name="connsiteY1" fmla="*/ 0 h 2713982"/>
              <a:gd name="connsiteX2" fmla="*/ 5967533 w 5967533"/>
              <a:gd name="connsiteY2" fmla="*/ 674370 h 2713982"/>
              <a:gd name="connsiteX3" fmla="*/ 5967533 w 5967533"/>
              <a:gd name="connsiteY3" fmla="*/ 2713982 h 2713982"/>
              <a:gd name="connsiteX4" fmla="*/ 674370 w 5967533"/>
              <a:gd name="connsiteY4" fmla="*/ 2713982 h 2713982"/>
              <a:gd name="connsiteX5" fmla="*/ 0 w 5967533"/>
              <a:gd name="connsiteY5" fmla="*/ 2039612 h 271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7533" h="2713982">
                <a:moveTo>
                  <a:pt x="0" y="0"/>
                </a:moveTo>
                <a:lnTo>
                  <a:pt x="5293163" y="0"/>
                </a:lnTo>
                <a:lnTo>
                  <a:pt x="5967533" y="674370"/>
                </a:lnTo>
                <a:lnTo>
                  <a:pt x="5967533" y="2713982"/>
                </a:lnTo>
                <a:lnTo>
                  <a:pt x="674370" y="2713982"/>
                </a:lnTo>
                <a:lnTo>
                  <a:pt x="0" y="203961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F590C9E-BD7B-DA4E-8B84-A63DCF73E25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7273" y="2473377"/>
            <a:ext cx="3214865" cy="3463491"/>
          </a:xfrm>
          <a:custGeom>
            <a:avLst/>
            <a:gdLst>
              <a:gd name="connsiteX0" fmla="*/ 0 w 3214865"/>
              <a:gd name="connsiteY0" fmla="*/ 0 h 3463491"/>
              <a:gd name="connsiteX1" fmla="*/ 2582533 w 3214865"/>
              <a:gd name="connsiteY1" fmla="*/ 0 h 3463491"/>
              <a:gd name="connsiteX2" fmla="*/ 3214865 w 3214865"/>
              <a:gd name="connsiteY2" fmla="*/ 632332 h 3463491"/>
              <a:gd name="connsiteX3" fmla="*/ 3214865 w 3214865"/>
              <a:gd name="connsiteY3" fmla="*/ 3463491 h 3463491"/>
              <a:gd name="connsiteX4" fmla="*/ 632332 w 3214865"/>
              <a:gd name="connsiteY4" fmla="*/ 3463491 h 3463491"/>
              <a:gd name="connsiteX5" fmla="*/ 0 w 3214865"/>
              <a:gd name="connsiteY5" fmla="*/ 2831159 h 346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865" h="3463491">
                <a:moveTo>
                  <a:pt x="0" y="0"/>
                </a:moveTo>
                <a:lnTo>
                  <a:pt x="2582533" y="0"/>
                </a:lnTo>
                <a:lnTo>
                  <a:pt x="3214865" y="632332"/>
                </a:lnTo>
                <a:lnTo>
                  <a:pt x="3214865" y="3463491"/>
                </a:lnTo>
                <a:lnTo>
                  <a:pt x="632332" y="3463491"/>
                </a:lnTo>
                <a:lnTo>
                  <a:pt x="0" y="283115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274943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C260871-B3CD-124B-8E7B-9EB6A2AD72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00014" y="1084873"/>
            <a:ext cx="3587940" cy="4836242"/>
          </a:xfrm>
          <a:custGeom>
            <a:avLst/>
            <a:gdLst>
              <a:gd name="connsiteX0" fmla="*/ 0 w 3587940"/>
              <a:gd name="connsiteY0" fmla="*/ 0 h 4836242"/>
              <a:gd name="connsiteX1" fmla="*/ 2882228 w 3587940"/>
              <a:gd name="connsiteY1" fmla="*/ 0 h 4836242"/>
              <a:gd name="connsiteX2" fmla="*/ 3587940 w 3587940"/>
              <a:gd name="connsiteY2" fmla="*/ 705712 h 4836242"/>
              <a:gd name="connsiteX3" fmla="*/ 3587940 w 3587940"/>
              <a:gd name="connsiteY3" fmla="*/ 4836242 h 4836242"/>
              <a:gd name="connsiteX4" fmla="*/ 705712 w 3587940"/>
              <a:gd name="connsiteY4" fmla="*/ 4836242 h 4836242"/>
              <a:gd name="connsiteX5" fmla="*/ 0 w 3587940"/>
              <a:gd name="connsiteY5" fmla="*/ 4130530 h 483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7940" h="4836242">
                <a:moveTo>
                  <a:pt x="0" y="0"/>
                </a:moveTo>
                <a:lnTo>
                  <a:pt x="2882228" y="0"/>
                </a:lnTo>
                <a:lnTo>
                  <a:pt x="3587940" y="705712"/>
                </a:lnTo>
                <a:lnTo>
                  <a:pt x="3587940" y="4836242"/>
                </a:lnTo>
                <a:lnTo>
                  <a:pt x="705712" y="4836242"/>
                </a:lnTo>
                <a:lnTo>
                  <a:pt x="0" y="413053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42F6B5B-ACD1-A448-8A7E-F6955230EA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3670" y="1084873"/>
            <a:ext cx="2580802" cy="2812570"/>
          </a:xfrm>
          <a:custGeom>
            <a:avLst/>
            <a:gdLst>
              <a:gd name="connsiteX0" fmla="*/ 0 w 2580802"/>
              <a:gd name="connsiteY0" fmla="*/ 0 h 2812570"/>
              <a:gd name="connsiteX1" fmla="*/ 2073184 w 2580802"/>
              <a:gd name="connsiteY1" fmla="*/ 0 h 2812570"/>
              <a:gd name="connsiteX2" fmla="*/ 2580802 w 2580802"/>
              <a:gd name="connsiteY2" fmla="*/ 507618 h 2812570"/>
              <a:gd name="connsiteX3" fmla="*/ 2580802 w 2580802"/>
              <a:gd name="connsiteY3" fmla="*/ 2812570 h 2812570"/>
              <a:gd name="connsiteX4" fmla="*/ 507618 w 2580802"/>
              <a:gd name="connsiteY4" fmla="*/ 2812570 h 2812570"/>
              <a:gd name="connsiteX5" fmla="*/ 0 w 2580802"/>
              <a:gd name="connsiteY5" fmla="*/ 2304952 h 281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802" h="2812570">
                <a:moveTo>
                  <a:pt x="0" y="0"/>
                </a:moveTo>
                <a:lnTo>
                  <a:pt x="2073184" y="0"/>
                </a:lnTo>
                <a:lnTo>
                  <a:pt x="2580802" y="507618"/>
                </a:lnTo>
                <a:lnTo>
                  <a:pt x="2580802" y="2812570"/>
                </a:lnTo>
                <a:lnTo>
                  <a:pt x="507618" y="2812570"/>
                </a:lnTo>
                <a:lnTo>
                  <a:pt x="0" y="230495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6733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89708030-A74E-0B67-5452-09C2386E56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4046" y="1084873"/>
            <a:ext cx="3587940" cy="4836242"/>
          </a:xfrm>
          <a:custGeom>
            <a:avLst/>
            <a:gdLst>
              <a:gd name="connsiteX0" fmla="*/ 0 w 3587940"/>
              <a:gd name="connsiteY0" fmla="*/ 0 h 4836242"/>
              <a:gd name="connsiteX1" fmla="*/ 2882228 w 3587940"/>
              <a:gd name="connsiteY1" fmla="*/ 0 h 4836242"/>
              <a:gd name="connsiteX2" fmla="*/ 3587940 w 3587940"/>
              <a:gd name="connsiteY2" fmla="*/ 705712 h 4836242"/>
              <a:gd name="connsiteX3" fmla="*/ 3587940 w 3587940"/>
              <a:gd name="connsiteY3" fmla="*/ 4836242 h 4836242"/>
              <a:gd name="connsiteX4" fmla="*/ 705712 w 3587940"/>
              <a:gd name="connsiteY4" fmla="*/ 4836242 h 4836242"/>
              <a:gd name="connsiteX5" fmla="*/ 0 w 3587940"/>
              <a:gd name="connsiteY5" fmla="*/ 4130530 h 483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7940" h="4836242">
                <a:moveTo>
                  <a:pt x="0" y="0"/>
                </a:moveTo>
                <a:lnTo>
                  <a:pt x="2882228" y="0"/>
                </a:lnTo>
                <a:lnTo>
                  <a:pt x="3587940" y="705712"/>
                </a:lnTo>
                <a:lnTo>
                  <a:pt x="3587940" y="4836242"/>
                </a:lnTo>
                <a:lnTo>
                  <a:pt x="705712" y="4836242"/>
                </a:lnTo>
                <a:lnTo>
                  <a:pt x="0" y="413053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273E60D3-4172-7DF1-1B13-E3F7A11735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36922" y="3108545"/>
            <a:ext cx="2580802" cy="2812570"/>
          </a:xfrm>
          <a:custGeom>
            <a:avLst/>
            <a:gdLst>
              <a:gd name="connsiteX0" fmla="*/ 0 w 2580802"/>
              <a:gd name="connsiteY0" fmla="*/ 0 h 2812570"/>
              <a:gd name="connsiteX1" fmla="*/ 2073184 w 2580802"/>
              <a:gd name="connsiteY1" fmla="*/ 0 h 2812570"/>
              <a:gd name="connsiteX2" fmla="*/ 2580802 w 2580802"/>
              <a:gd name="connsiteY2" fmla="*/ 507618 h 2812570"/>
              <a:gd name="connsiteX3" fmla="*/ 2580802 w 2580802"/>
              <a:gd name="connsiteY3" fmla="*/ 2812570 h 2812570"/>
              <a:gd name="connsiteX4" fmla="*/ 507618 w 2580802"/>
              <a:gd name="connsiteY4" fmla="*/ 2812570 h 2812570"/>
              <a:gd name="connsiteX5" fmla="*/ 0 w 2580802"/>
              <a:gd name="connsiteY5" fmla="*/ 2304952 h 281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802" h="2812570">
                <a:moveTo>
                  <a:pt x="0" y="0"/>
                </a:moveTo>
                <a:lnTo>
                  <a:pt x="2073184" y="0"/>
                </a:lnTo>
                <a:lnTo>
                  <a:pt x="2580802" y="507618"/>
                </a:lnTo>
                <a:lnTo>
                  <a:pt x="2580802" y="2812570"/>
                </a:lnTo>
                <a:lnTo>
                  <a:pt x="507618" y="2812570"/>
                </a:lnTo>
                <a:lnTo>
                  <a:pt x="0" y="230495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85154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85DDB8-93C0-0849-89A1-A705C0C06F4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754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FE989B-5225-4F4F-9D2E-374671AAEE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45965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9EA23D-1149-B54A-BB25-89CF8D6C3F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7544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88750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980179-BD7A-9945-AF9F-6EB5287529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084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C646D6-D3AD-5649-97C0-EAB17D3B5D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1295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4DE900-B663-124D-AB78-5C091463CC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00506" y="3375213"/>
            <a:ext cx="3049703" cy="1686324"/>
          </a:xfrm>
          <a:custGeom>
            <a:avLst/>
            <a:gdLst>
              <a:gd name="connsiteX0" fmla="*/ 0 w 3049703"/>
              <a:gd name="connsiteY0" fmla="*/ 0 h 1686324"/>
              <a:gd name="connsiteX1" fmla="*/ 2514025 w 3049703"/>
              <a:gd name="connsiteY1" fmla="*/ 0 h 1686324"/>
              <a:gd name="connsiteX2" fmla="*/ 3049703 w 3049703"/>
              <a:gd name="connsiteY2" fmla="*/ 535678 h 1686324"/>
              <a:gd name="connsiteX3" fmla="*/ 3049703 w 3049703"/>
              <a:gd name="connsiteY3" fmla="*/ 1686324 h 1686324"/>
              <a:gd name="connsiteX4" fmla="*/ 535678 w 3049703"/>
              <a:gd name="connsiteY4" fmla="*/ 1686324 h 1686324"/>
              <a:gd name="connsiteX5" fmla="*/ 0 w 3049703"/>
              <a:gd name="connsiteY5" fmla="*/ 1150646 h 16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703" h="1686324">
                <a:moveTo>
                  <a:pt x="0" y="0"/>
                </a:moveTo>
                <a:lnTo>
                  <a:pt x="2514025" y="0"/>
                </a:lnTo>
                <a:lnTo>
                  <a:pt x="3049703" y="535678"/>
                </a:lnTo>
                <a:lnTo>
                  <a:pt x="3049703" y="1686324"/>
                </a:lnTo>
                <a:lnTo>
                  <a:pt x="535678" y="1686324"/>
                </a:lnTo>
                <a:lnTo>
                  <a:pt x="0" y="11506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34531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0DF868-782C-144F-9E12-A9338E646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6903" y="3053383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6929F-2E17-6F40-BC3E-3B2B95440C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93972" y="3053382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80BDCDA-FCF0-0F47-B31C-A9488C065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834" y="3053384"/>
            <a:ext cx="3038193" cy="1605337"/>
          </a:xfrm>
          <a:custGeom>
            <a:avLst/>
            <a:gdLst>
              <a:gd name="connsiteX0" fmla="*/ 0 w 3038193"/>
              <a:gd name="connsiteY0" fmla="*/ 0 h 1605337"/>
              <a:gd name="connsiteX1" fmla="*/ 2497467 w 3038193"/>
              <a:gd name="connsiteY1" fmla="*/ 0 h 1605337"/>
              <a:gd name="connsiteX2" fmla="*/ 3038193 w 3038193"/>
              <a:gd name="connsiteY2" fmla="*/ 540726 h 1605337"/>
              <a:gd name="connsiteX3" fmla="*/ 3038193 w 3038193"/>
              <a:gd name="connsiteY3" fmla="*/ 1605337 h 1605337"/>
              <a:gd name="connsiteX4" fmla="*/ 540726 w 3038193"/>
              <a:gd name="connsiteY4" fmla="*/ 1605337 h 1605337"/>
              <a:gd name="connsiteX5" fmla="*/ 0 w 3038193"/>
              <a:gd name="connsiteY5" fmla="*/ 1064611 h 160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8193" h="1605337">
                <a:moveTo>
                  <a:pt x="0" y="0"/>
                </a:moveTo>
                <a:lnTo>
                  <a:pt x="2497467" y="0"/>
                </a:lnTo>
                <a:lnTo>
                  <a:pt x="3038193" y="540726"/>
                </a:lnTo>
                <a:lnTo>
                  <a:pt x="3038193" y="1605337"/>
                </a:lnTo>
                <a:lnTo>
                  <a:pt x="540726" y="1605337"/>
                </a:lnTo>
                <a:lnTo>
                  <a:pt x="0" y="106461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Image Here</a:t>
            </a:r>
          </a:p>
        </p:txBody>
      </p:sp>
    </p:spTree>
    <p:extLst>
      <p:ext uri="{BB962C8B-B14F-4D97-AF65-F5344CB8AC3E}">
        <p14:creationId xmlns:p14="http://schemas.microsoft.com/office/powerpoint/2010/main" val="40102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55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54" r:id="rId7"/>
    <p:sldLayoutId id="2147483655" r:id="rId8"/>
    <p:sldLayoutId id="2147483656" r:id="rId9"/>
    <p:sldLayoutId id="2147483657" r:id="rId10"/>
    <p:sldLayoutId id="214748366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6" r:id="rId17"/>
    <p:sldLayoutId id="2147483663" r:id="rId18"/>
    <p:sldLayoutId id="214748366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F23993F-1F85-EE56-A6C6-68E3C4C1F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2017" b="3201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86F1C-E33E-1C4D-B33F-6FB82DB60B2B}"/>
              </a:ext>
            </a:extLst>
          </p:cNvPr>
          <p:cNvSpPr txBox="1"/>
          <p:nvPr/>
        </p:nvSpPr>
        <p:spPr>
          <a:xfrm>
            <a:off x="829206" y="789809"/>
            <a:ext cx="77799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High-Performance </a:t>
            </a:r>
          </a:p>
          <a:p>
            <a:r>
              <a:rPr lang="en-US" sz="44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Semantic Segmentation</a:t>
            </a:r>
            <a:endParaRPr lang="en-US" sz="44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982F8-C232-6B41-A837-DEA2EABED2C0}"/>
              </a:ext>
            </a:extLst>
          </p:cNvPr>
          <p:cNvSpPr txBox="1"/>
          <p:nvPr/>
        </p:nvSpPr>
        <p:spPr>
          <a:xfrm>
            <a:off x="831516" y="2126255"/>
            <a:ext cx="83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for Autonomous Urban Navigation</a:t>
            </a:r>
            <a:endParaRPr lang="en-US" sz="44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D92A79-F356-4D45-BCD3-F5FA39FC96F7}"/>
              </a:ext>
            </a:extLst>
          </p:cNvPr>
          <p:cNvSpPr/>
          <p:nvPr/>
        </p:nvSpPr>
        <p:spPr>
          <a:xfrm>
            <a:off x="8473468" y="5265049"/>
            <a:ext cx="2445718" cy="5261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9BE5AF-E291-D243-B50E-0364EB4F1E6C}"/>
              </a:ext>
            </a:extLst>
          </p:cNvPr>
          <p:cNvSpPr txBox="1"/>
          <p:nvPr/>
        </p:nvSpPr>
        <p:spPr>
          <a:xfrm>
            <a:off x="8339511" y="5342625"/>
            <a:ext cx="2741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b="1" i="0">
                <a:solidFill>
                  <a:schemeClr val="accent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https://www.a2d2.audi/</a:t>
            </a:r>
            <a:endParaRPr lang="en-US" sz="1400">
              <a:solidFill>
                <a:schemeClr val="accent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FEDA0-1110-9F6E-3CC1-D817EB572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19B1411C-6E2C-92D8-9129-9D1DFC052CCA}"/>
              </a:ext>
            </a:extLst>
          </p:cNvPr>
          <p:cNvSpPr/>
          <p:nvPr/>
        </p:nvSpPr>
        <p:spPr>
          <a:xfrm>
            <a:off x="904972" y="2119170"/>
            <a:ext cx="11006721" cy="4356339"/>
          </a:xfrm>
          <a:prstGeom prst="snip2DiagRect">
            <a:avLst>
              <a:gd name="adj1" fmla="val 0"/>
              <a:gd name="adj2" fmla="val 26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447B8-AA62-57FF-48CB-AC10EDDB48D8}"/>
              </a:ext>
            </a:extLst>
          </p:cNvPr>
          <p:cNvSpPr txBox="1"/>
          <p:nvPr/>
        </p:nvSpPr>
        <p:spPr>
          <a:xfrm>
            <a:off x="916979" y="1451243"/>
            <a:ext cx="3059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Training</a:t>
            </a:r>
            <a:endParaRPr lang="en-US" sz="32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9BD8C2-DFE5-BC34-59DC-DD5484818022}"/>
              </a:ext>
            </a:extLst>
          </p:cNvPr>
          <p:cNvSpPr/>
          <p:nvPr/>
        </p:nvSpPr>
        <p:spPr>
          <a:xfrm>
            <a:off x="1020536" y="2550036"/>
            <a:ext cx="10670721" cy="889585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92B0C-B120-4E12-B84C-0532C42012EE}"/>
              </a:ext>
            </a:extLst>
          </p:cNvPr>
          <p:cNvSpPr txBox="1"/>
          <p:nvPr/>
        </p:nvSpPr>
        <p:spPr>
          <a:xfrm>
            <a:off x="904972" y="740963"/>
            <a:ext cx="6516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Model Evolution-Part 2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BEBC26-FBA0-038E-5D6A-45EAF3DC2156}"/>
              </a:ext>
            </a:extLst>
          </p:cNvPr>
          <p:cNvSpPr txBox="1"/>
          <p:nvPr/>
        </p:nvSpPr>
        <p:spPr>
          <a:xfrm>
            <a:off x="1097857" y="2682290"/>
            <a:ext cx="4070136" cy="5737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/>
                <a:ea typeface="Open Sans"/>
                <a:cs typeface="Open Sans"/>
              </a:rPr>
              <a:t>Data Split 70/15/15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Computational Feasibility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92F276B-6D1C-5854-2380-A2489B9910B8}"/>
              </a:ext>
            </a:extLst>
          </p:cNvPr>
          <p:cNvSpPr/>
          <p:nvPr/>
        </p:nvSpPr>
        <p:spPr>
          <a:xfrm>
            <a:off x="1020536" y="4001436"/>
            <a:ext cx="3641271" cy="2178928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0B7BA9-5416-9C84-1B84-67C4290E69A5}"/>
              </a:ext>
            </a:extLst>
          </p:cNvPr>
          <p:cNvSpPr txBox="1"/>
          <p:nvPr/>
        </p:nvSpPr>
        <p:spPr>
          <a:xfrm>
            <a:off x="1201964" y="4785976"/>
            <a:ext cx="1709514" cy="6266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No Data Augmentation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/>
                <a:ea typeface="Open Sans"/>
                <a:cs typeface="Open Sans"/>
              </a:rPr>
              <a:t>- Flexible Loss Function</a:t>
            </a:r>
            <a:endParaRPr lang="en-US" sz="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800">
                <a:latin typeface="Open Sans"/>
                <a:ea typeface="Open Sans"/>
                <a:cs typeface="Open Sans"/>
              </a:rPr>
              <a:t>- Optimizer: AdamW</a:t>
            </a:r>
            <a:endParaRPr lang="en-US" sz="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2E9130-A7AE-3ED1-C0B7-7272961C11E5}"/>
              </a:ext>
            </a:extLst>
          </p:cNvPr>
          <p:cNvSpPr txBox="1"/>
          <p:nvPr/>
        </p:nvSpPr>
        <p:spPr>
          <a:xfrm>
            <a:off x="1188806" y="4147747"/>
            <a:ext cx="2968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Segmentation Transformer</a:t>
            </a:r>
            <a:endParaRPr lang="en-US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79A6FE-A264-F317-A27F-AF6F6CA4CBBC}"/>
              </a:ext>
            </a:extLst>
          </p:cNvPr>
          <p:cNvSpPr txBox="1"/>
          <p:nvPr/>
        </p:nvSpPr>
        <p:spPr>
          <a:xfrm>
            <a:off x="1097857" y="2196948"/>
            <a:ext cx="3059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Initial Considerations: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47965F-2A92-7EFD-2035-C2DF5381C6B3}"/>
              </a:ext>
            </a:extLst>
          </p:cNvPr>
          <p:cNvSpPr txBox="1"/>
          <p:nvPr/>
        </p:nvSpPr>
        <p:spPr>
          <a:xfrm>
            <a:off x="1020536" y="3616279"/>
            <a:ext cx="3059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Journey at a Glance: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C69216-3B86-1A9C-DF7D-92A4DCEC5476}"/>
              </a:ext>
            </a:extLst>
          </p:cNvPr>
          <p:cNvSpPr txBox="1"/>
          <p:nvPr/>
        </p:nvSpPr>
        <p:spPr>
          <a:xfrm>
            <a:off x="7024009" y="2657958"/>
            <a:ext cx="2984286" cy="57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Intersection over Union (</a:t>
            </a:r>
            <a:r>
              <a:rPr lang="en-US" sz="11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mIoU</a:t>
            </a: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 Accuracy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F12DE7-C3A6-A24F-69A3-BC8CB0177858}"/>
              </a:ext>
            </a:extLst>
          </p:cNvPr>
          <p:cNvSpPr txBox="1"/>
          <p:nvPr/>
        </p:nvSpPr>
        <p:spPr>
          <a:xfrm>
            <a:off x="9965209" y="2658763"/>
            <a:ext cx="1706364" cy="57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B2F3D61-1C1D-B3A7-8472-B4893C4CBAA8}"/>
              </a:ext>
            </a:extLst>
          </p:cNvPr>
          <p:cNvSpPr/>
          <p:nvPr/>
        </p:nvSpPr>
        <p:spPr>
          <a:xfrm>
            <a:off x="5898222" y="2670796"/>
            <a:ext cx="1020219" cy="695203"/>
          </a:xfrm>
          <a:prstGeom prst="roundRect">
            <a:avLst>
              <a:gd name="adj" fmla="val 91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Performance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1B095-E9C2-BEC1-01AB-51062B04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259" y="4059501"/>
            <a:ext cx="2984945" cy="1737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D5CF1-A5EF-7E5D-70AA-89FC6D06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73" y="1743630"/>
            <a:ext cx="7513467" cy="45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359800-F1F0-5140-91EC-4941A63D3F9B}"/>
              </a:ext>
            </a:extLst>
          </p:cNvPr>
          <p:cNvSpPr txBox="1"/>
          <p:nvPr/>
        </p:nvSpPr>
        <p:spPr>
          <a:xfrm>
            <a:off x="1004047" y="816814"/>
            <a:ext cx="5196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Demo</a:t>
            </a:r>
            <a:endParaRPr lang="en-US" sz="54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" name="Shape 9062">
            <a:extLst>
              <a:ext uri="{FF2B5EF4-FFF2-40B4-BE49-F238E27FC236}">
                <a16:creationId xmlns:a16="http://schemas.microsoft.com/office/drawing/2014/main" id="{91A85A90-E3A1-5340-A5B8-74413EA14BBF}"/>
              </a:ext>
            </a:extLst>
          </p:cNvPr>
          <p:cNvSpPr/>
          <p:nvPr/>
        </p:nvSpPr>
        <p:spPr>
          <a:xfrm flipV="1">
            <a:off x="5766163" y="5015158"/>
            <a:ext cx="411899" cy="316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1456" extrusionOk="0">
                <a:moveTo>
                  <a:pt x="21129" y="11771"/>
                </a:moveTo>
                <a:cubicBezTo>
                  <a:pt x="14125" y="20995"/>
                  <a:pt x="14125" y="20995"/>
                  <a:pt x="14125" y="20995"/>
                </a:cubicBezTo>
                <a:cubicBezTo>
                  <a:pt x="13890" y="21302"/>
                  <a:pt x="13596" y="21456"/>
                  <a:pt x="13301" y="21456"/>
                </a:cubicBezTo>
                <a:cubicBezTo>
                  <a:pt x="13007" y="21456"/>
                  <a:pt x="12713" y="21302"/>
                  <a:pt x="12477" y="20995"/>
                </a:cubicBezTo>
                <a:cubicBezTo>
                  <a:pt x="12065" y="20457"/>
                  <a:pt x="12065" y="19457"/>
                  <a:pt x="12477" y="18919"/>
                </a:cubicBezTo>
                <a:cubicBezTo>
                  <a:pt x="17598" y="12232"/>
                  <a:pt x="17598" y="12232"/>
                  <a:pt x="17598" y="12232"/>
                </a:cubicBezTo>
                <a:cubicBezTo>
                  <a:pt x="1118" y="12232"/>
                  <a:pt x="1118" y="12232"/>
                  <a:pt x="1118" y="12232"/>
                </a:cubicBezTo>
                <a:cubicBezTo>
                  <a:pt x="471" y="12232"/>
                  <a:pt x="0" y="11540"/>
                  <a:pt x="0" y="10694"/>
                </a:cubicBezTo>
                <a:cubicBezTo>
                  <a:pt x="0" y="9926"/>
                  <a:pt x="471" y="9234"/>
                  <a:pt x="1118" y="9234"/>
                </a:cubicBezTo>
                <a:cubicBezTo>
                  <a:pt x="17598" y="9234"/>
                  <a:pt x="17598" y="9234"/>
                  <a:pt x="17598" y="9234"/>
                </a:cubicBezTo>
                <a:cubicBezTo>
                  <a:pt x="12477" y="2546"/>
                  <a:pt x="12477" y="2546"/>
                  <a:pt x="12477" y="2546"/>
                </a:cubicBezTo>
                <a:cubicBezTo>
                  <a:pt x="12065" y="1931"/>
                  <a:pt x="12065" y="1009"/>
                  <a:pt x="12477" y="394"/>
                </a:cubicBezTo>
                <a:cubicBezTo>
                  <a:pt x="12948" y="-144"/>
                  <a:pt x="13654" y="-144"/>
                  <a:pt x="14125" y="471"/>
                </a:cubicBezTo>
                <a:cubicBezTo>
                  <a:pt x="21129" y="9695"/>
                  <a:pt x="21129" y="9695"/>
                  <a:pt x="21129" y="9695"/>
                </a:cubicBezTo>
                <a:cubicBezTo>
                  <a:pt x="21600" y="10233"/>
                  <a:pt x="21600" y="11156"/>
                  <a:pt x="21129" y="1177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/>
          <a:lstStyle/>
          <a:p>
            <a:pPr algn="ctr">
              <a:spcBef>
                <a:spcPts val="800"/>
              </a:spcBef>
              <a:defRPr sz="1800" spc="-180">
                <a:solidFill>
                  <a:srgbClr val="FFFFFF"/>
                </a:solidFill>
              </a:defRPr>
            </a:pPr>
            <a:endParaRPr>
              <a:solidFill>
                <a:schemeClr val="accent1"/>
              </a:solidFill>
              <a:latin typeface=""/>
            </a:endParaRPr>
          </a:p>
        </p:txBody>
      </p:sp>
      <p:pic>
        <p:nvPicPr>
          <p:cNvPr id="2" name="Picture 1" descr="A screenshot of a screenshot of a screenshot of a screenshot of a screenshot of a screenshot of a screenshot of a screenshot of a screenshot of a screenshot">
            <a:extLst>
              <a:ext uri="{FF2B5EF4-FFF2-40B4-BE49-F238E27FC236}">
                <a16:creationId xmlns:a16="http://schemas.microsoft.com/office/drawing/2014/main" id="{39FFA82C-01FC-1F32-E1A0-C1498E29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34" y="2418757"/>
            <a:ext cx="7918993" cy="40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5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D7185D-87B5-4947-848D-F473D34C9895}"/>
              </a:ext>
            </a:extLst>
          </p:cNvPr>
          <p:cNvSpPr/>
          <p:nvPr/>
        </p:nvSpPr>
        <p:spPr>
          <a:xfrm>
            <a:off x="1255994" y="4063159"/>
            <a:ext cx="384984" cy="407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D8093-2CEA-084E-9193-193FBFD3C55A}"/>
              </a:ext>
            </a:extLst>
          </p:cNvPr>
          <p:cNvSpPr txBox="1"/>
          <p:nvPr/>
        </p:nvSpPr>
        <p:spPr>
          <a:xfrm>
            <a:off x="1705803" y="4266821"/>
            <a:ext cx="1614996" cy="10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More image samples are required for rare objects</a:t>
            </a:r>
            <a:br>
              <a:rPr lang="en-ID" sz="11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</a:br>
            <a:r>
              <a:rPr lang="en-ID" sz="1100" b="1" i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Crucial</a:t>
            </a:r>
            <a:endParaRPr lang="en-US" sz="1100" b="1">
              <a:solidFill>
                <a:srgbClr val="C0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856973-BB31-654B-A340-6EA62D04DAE6}"/>
              </a:ext>
            </a:extLst>
          </p:cNvPr>
          <p:cNvSpPr/>
          <p:nvPr/>
        </p:nvSpPr>
        <p:spPr>
          <a:xfrm>
            <a:off x="1255994" y="1601925"/>
            <a:ext cx="384984" cy="407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F72C2-D638-8D4B-98ED-F7B3F2E208DC}"/>
              </a:ext>
            </a:extLst>
          </p:cNvPr>
          <p:cNvSpPr txBox="1"/>
          <p:nvPr/>
        </p:nvSpPr>
        <p:spPr>
          <a:xfrm>
            <a:off x="1412648" y="2112660"/>
            <a:ext cx="2825794" cy="158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Evolving to production level performing model:</a:t>
            </a:r>
            <a:b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</a:b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- 100% Image Resolution</a:t>
            </a:r>
            <a:b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</a:b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- more epochs</a:t>
            </a:r>
          </a:p>
          <a:p>
            <a:pPr>
              <a:lnSpc>
                <a:spcPct val="150000"/>
              </a:lnSpc>
            </a:pP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- Learning rate scheduler</a:t>
            </a:r>
            <a:b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</a:br>
            <a:r>
              <a:rPr lang="en-ID" sz="1100" b="1">
                <a:solidFill>
                  <a:srgbClr val="C00000"/>
                </a:solidFill>
                <a:latin typeface="Open Sans" panose="020F0502020204030204" pitchFamily="34" charset="0"/>
              </a:rPr>
              <a:t>Computationally expensive</a:t>
            </a:r>
            <a:endParaRPr lang="en-US" sz="1100" b="1">
              <a:solidFill>
                <a:srgbClr val="C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241A59-6C65-224D-B3EC-B43242D22CD4}"/>
              </a:ext>
            </a:extLst>
          </p:cNvPr>
          <p:cNvSpPr/>
          <p:nvPr/>
        </p:nvSpPr>
        <p:spPr>
          <a:xfrm>
            <a:off x="4643282" y="1601925"/>
            <a:ext cx="384984" cy="407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6808B-270A-144A-9AB3-E0B51329FC39}"/>
              </a:ext>
            </a:extLst>
          </p:cNvPr>
          <p:cNvSpPr txBox="1"/>
          <p:nvPr/>
        </p:nvSpPr>
        <p:spPr>
          <a:xfrm>
            <a:off x="4644353" y="2112660"/>
            <a:ext cx="2915776" cy="82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Better architecture:</a:t>
            </a:r>
            <a:b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</a:b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not always improve performance</a:t>
            </a:r>
            <a:b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</a:br>
            <a:r>
              <a:rPr lang="en-ID" sz="1100" b="1">
                <a:solidFill>
                  <a:srgbClr val="C00000"/>
                </a:solidFill>
                <a:latin typeface="Open Sans" panose="020F0502020204030204" pitchFamily="34" charset="0"/>
              </a:rPr>
              <a:t>Need proper hyperparameter tuning</a:t>
            </a:r>
            <a:endParaRPr lang="en-US" sz="1100" b="1">
              <a:solidFill>
                <a:srgbClr val="C00000"/>
              </a:solidFill>
              <a:latin typeface="Open Sans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B92A2-FCDA-9B4F-B5D0-701B3D13BD1F}"/>
              </a:ext>
            </a:extLst>
          </p:cNvPr>
          <p:cNvSpPr txBox="1"/>
          <p:nvPr/>
        </p:nvSpPr>
        <p:spPr>
          <a:xfrm>
            <a:off x="7191559" y="1499119"/>
            <a:ext cx="410882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5400" b="1">
                <a:latin typeface="Inter"/>
                <a:ea typeface="Inter" panose="02000503000000020004" pitchFamily="2" charset="0"/>
              </a:rPr>
              <a:t>Conclusion</a:t>
            </a:r>
            <a:endParaRPr lang="en-US" sz="54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5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4921-D090-AEC2-DA4D-008ECC4D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F69B1AA-AEB9-FED5-C17D-B3DAEA53B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231" b="4231"/>
          <a:stretch>
            <a:fillRect/>
          </a:stretch>
        </p:blipFill>
        <p:spPr>
          <a:xfrm>
            <a:off x="3732925" y="2610228"/>
            <a:ext cx="5015755" cy="3088444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D64E37-089F-B131-5A96-B28CBBE0F01E}"/>
              </a:ext>
            </a:extLst>
          </p:cNvPr>
          <p:cNvSpPr txBox="1"/>
          <p:nvPr/>
        </p:nvSpPr>
        <p:spPr>
          <a:xfrm>
            <a:off x="4073956" y="1433804"/>
            <a:ext cx="3713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Q &amp; A</a:t>
            </a:r>
            <a:endParaRPr lang="en-US" sz="54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85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763CF-85F6-8A03-6937-6C44C9E8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29" r="7325"/>
          <a:stretch/>
        </p:blipFill>
        <p:spPr>
          <a:xfrm>
            <a:off x="3994024" y="1551214"/>
            <a:ext cx="3364719" cy="386987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44D59-6E92-7E4E-95DB-8CF4CDD3547C}"/>
              </a:ext>
            </a:extLst>
          </p:cNvPr>
          <p:cNvSpPr txBox="1"/>
          <p:nvPr/>
        </p:nvSpPr>
        <p:spPr>
          <a:xfrm>
            <a:off x="3451983" y="938893"/>
            <a:ext cx="4620584" cy="131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 spc="600">
                <a:effectLst/>
                <a:latin typeface="+mj-lt"/>
                <a:ea typeface="+mj-ea"/>
                <a:cs typeface="+mj-cs"/>
              </a:rPr>
              <a:t>Thank You</a:t>
            </a:r>
            <a:endParaRPr lang="en-US" sz="6000" spc="6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42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1AD89-2946-EF21-EBCD-B8F32D87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5" y="1489075"/>
            <a:ext cx="2768600" cy="387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AF76E-9710-2353-641A-3F595977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067" y="1581150"/>
            <a:ext cx="2768600" cy="369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077ED-7B8A-F53D-743A-EE970433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1912219"/>
            <a:ext cx="27686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FCFFF-8478-51B9-62A0-BFCA857F9BDD}"/>
              </a:ext>
            </a:extLst>
          </p:cNvPr>
          <p:cNvSpPr txBox="1"/>
          <p:nvPr/>
        </p:nvSpPr>
        <p:spPr>
          <a:xfrm>
            <a:off x="276075" y="375557"/>
            <a:ext cx="4620584" cy="7511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>
                <a:effectLst/>
                <a:latin typeface="+mj-lt"/>
                <a:ea typeface="+mj-ea"/>
                <a:cs typeface="+mj-cs"/>
              </a:rPr>
              <a:t>Appendix:</a:t>
            </a:r>
            <a:endParaRPr lang="en-US" sz="60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393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37A974-510A-63DF-E670-16F9A7CCC0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BB0A3-87BA-AB4F-899C-444AC26A18F7}"/>
              </a:ext>
            </a:extLst>
          </p:cNvPr>
          <p:cNvSpPr txBox="1"/>
          <p:nvPr/>
        </p:nvSpPr>
        <p:spPr>
          <a:xfrm>
            <a:off x="969494" y="364169"/>
            <a:ext cx="7346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Table o</a:t>
            </a:r>
            <a:r>
              <a:rPr lang="en-ID" sz="4800" b="1">
                <a:solidFill>
                  <a:schemeClr val="accent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f Content</a:t>
            </a:r>
            <a:endParaRPr lang="en-US" sz="48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4A8DD-34B3-284A-A800-56F9BA9B4E00}"/>
              </a:ext>
            </a:extLst>
          </p:cNvPr>
          <p:cNvSpPr txBox="1"/>
          <p:nvPr/>
        </p:nvSpPr>
        <p:spPr>
          <a:xfrm>
            <a:off x="969494" y="1658482"/>
            <a:ext cx="902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01.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A519D-6A64-8747-960D-BFD52D53D263}"/>
              </a:ext>
            </a:extLst>
          </p:cNvPr>
          <p:cNvSpPr txBox="1"/>
          <p:nvPr/>
        </p:nvSpPr>
        <p:spPr>
          <a:xfrm>
            <a:off x="969493" y="1945278"/>
            <a:ext cx="2958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4DCDA-229A-5B4E-BB28-AE07EB15FF14}"/>
              </a:ext>
            </a:extLst>
          </p:cNvPr>
          <p:cNvSpPr txBox="1"/>
          <p:nvPr/>
        </p:nvSpPr>
        <p:spPr>
          <a:xfrm>
            <a:off x="969493" y="3339877"/>
            <a:ext cx="90224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Inter" panose="02000503000000020004" pitchFamily="2" charset="0"/>
              </a:rPr>
              <a:t>04</a:t>
            </a:r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/>
                <a:ea typeface="Inter" panose="02000503000000020004" pitchFamily="2" charset="0"/>
              </a:rPr>
              <a:t>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6973F-B6B7-9E4C-BEE6-C75D66937D78}"/>
              </a:ext>
            </a:extLst>
          </p:cNvPr>
          <p:cNvSpPr txBox="1"/>
          <p:nvPr/>
        </p:nvSpPr>
        <p:spPr>
          <a:xfrm>
            <a:off x="969492" y="3626673"/>
            <a:ext cx="3593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Model Evolution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B1052-798C-C342-A2A2-2606D6DF3049}"/>
              </a:ext>
            </a:extLst>
          </p:cNvPr>
          <p:cNvSpPr txBox="1"/>
          <p:nvPr/>
        </p:nvSpPr>
        <p:spPr>
          <a:xfrm>
            <a:off x="4759506" y="1658482"/>
            <a:ext cx="90224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Inter" panose="02000503000000020004" pitchFamily="2" charset="0"/>
              </a:rPr>
              <a:t>02</a:t>
            </a:r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/>
                <a:ea typeface="Inter" panose="02000503000000020004" pitchFamily="2" charset="0"/>
              </a:rPr>
              <a:t>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/>
              <a:ea typeface="Inter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6C262-65B9-DB4C-9145-C5D130AE0DE5}"/>
              </a:ext>
            </a:extLst>
          </p:cNvPr>
          <p:cNvSpPr txBox="1"/>
          <p:nvPr/>
        </p:nvSpPr>
        <p:spPr>
          <a:xfrm>
            <a:off x="4759506" y="1945278"/>
            <a:ext cx="3356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Glimpse of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6EB10-BA2A-054D-8E39-87F72DB9A5B2}"/>
              </a:ext>
            </a:extLst>
          </p:cNvPr>
          <p:cNvSpPr txBox="1"/>
          <p:nvPr/>
        </p:nvSpPr>
        <p:spPr>
          <a:xfrm>
            <a:off x="4759505" y="3339877"/>
            <a:ext cx="90224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Inter" panose="02000503000000020004" pitchFamily="2" charset="0"/>
              </a:rPr>
              <a:t>05</a:t>
            </a:r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/>
                <a:ea typeface="Inter" panose="02000503000000020004" pitchFamily="2" charset="0"/>
              </a:rPr>
              <a:t>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/>
              <a:ea typeface="Inter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61964-B2BB-8243-85FF-F66B2D797D7F}"/>
              </a:ext>
            </a:extLst>
          </p:cNvPr>
          <p:cNvSpPr txBox="1"/>
          <p:nvPr/>
        </p:nvSpPr>
        <p:spPr>
          <a:xfrm>
            <a:off x="4759505" y="3626673"/>
            <a:ext cx="2111112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+mn-lt"/>
                <a:cs typeface="+mn-lt"/>
              </a:rPr>
              <a:t> Demo</a:t>
            </a:r>
          </a:p>
          <a:p>
            <a:endParaRPr lang="en-ID" sz="2800" b="1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9BBBB-E478-1F46-9E54-605E496CD0C4}"/>
              </a:ext>
            </a:extLst>
          </p:cNvPr>
          <p:cNvSpPr txBox="1"/>
          <p:nvPr/>
        </p:nvSpPr>
        <p:spPr>
          <a:xfrm>
            <a:off x="8549517" y="1658482"/>
            <a:ext cx="90224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Inter" panose="02000503000000020004" pitchFamily="2" charset="0"/>
              </a:rPr>
              <a:t>03.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/>
              <a:ea typeface="Inter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15972-13C8-F249-9C25-9CE6C5BC4E1E}"/>
              </a:ext>
            </a:extLst>
          </p:cNvPr>
          <p:cNvSpPr txBox="1"/>
          <p:nvPr/>
        </p:nvSpPr>
        <p:spPr>
          <a:xfrm>
            <a:off x="8549516" y="1945278"/>
            <a:ext cx="2813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Baseline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980B20-549F-0F41-ACD7-B25C9333B775}"/>
              </a:ext>
            </a:extLst>
          </p:cNvPr>
          <p:cNvSpPr txBox="1"/>
          <p:nvPr/>
        </p:nvSpPr>
        <p:spPr>
          <a:xfrm>
            <a:off x="8549516" y="3339877"/>
            <a:ext cx="902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06.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61D15D-6FF8-1A40-8C89-935D3F94AC1E}"/>
              </a:ext>
            </a:extLst>
          </p:cNvPr>
          <p:cNvSpPr txBox="1"/>
          <p:nvPr/>
        </p:nvSpPr>
        <p:spPr>
          <a:xfrm>
            <a:off x="8549516" y="3626673"/>
            <a:ext cx="21111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800" b="1">
                <a:solidFill>
                  <a:schemeClr val="accent1">
                    <a:lumMod val="75000"/>
                  </a:schemeClr>
                </a:solidFill>
                <a:latin typeface="Inter"/>
                <a:ea typeface="+mn-lt"/>
                <a:cs typeface="+mn-lt"/>
              </a:rPr>
              <a:t>Conclusion</a:t>
            </a:r>
            <a:endParaRPr lang="en-ID" sz="2800" b="1">
              <a:solidFill>
                <a:srgbClr val="2FA69C"/>
              </a:solidFill>
              <a:latin typeface="Inter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32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ollage of cars on a street&#10;&#10;AI-generated content may be incorrect.">
            <a:extLst>
              <a:ext uri="{FF2B5EF4-FFF2-40B4-BE49-F238E27FC236}">
                <a16:creationId xmlns:a16="http://schemas.microsoft.com/office/drawing/2014/main" id="{CF72F8DB-D1D3-B71D-A89C-DE53E6FBB5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104" r="21104"/>
          <a:stretch>
            <a:fillRect/>
          </a:stretch>
        </p:blipFill>
        <p:spPr/>
      </p:pic>
      <p:pic>
        <p:nvPicPr>
          <p:cNvPr id="19" name="Picture Placeholder 18" descr="A steering wheel and dashboard of a car&#10;&#10;AI-generated content may be incorrect.">
            <a:extLst>
              <a:ext uri="{FF2B5EF4-FFF2-40B4-BE49-F238E27FC236}">
                <a16:creationId xmlns:a16="http://schemas.microsoft.com/office/drawing/2014/main" id="{D37E579C-8B5B-BCA9-1EF8-38AD73D80F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003" r="22003"/>
          <a:stretch>
            <a:fillRect/>
          </a:stretch>
        </p:blipFill>
        <p:spPr>
          <a:xfrm>
            <a:off x="5593378" y="1240610"/>
            <a:ext cx="2580802" cy="281257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D49F3-2A30-CD28-0701-A2D804EF17D3}"/>
              </a:ext>
            </a:extLst>
          </p:cNvPr>
          <p:cNvSpPr txBox="1"/>
          <p:nvPr/>
        </p:nvSpPr>
        <p:spPr>
          <a:xfrm>
            <a:off x="1004048" y="611345"/>
            <a:ext cx="3696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Project Overview</a:t>
            </a:r>
            <a:endParaRPr lang="en-US" sz="40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A8BAB-5C0C-4296-AE4D-F43BF3533068}"/>
              </a:ext>
            </a:extLst>
          </p:cNvPr>
          <p:cNvSpPr txBox="1"/>
          <p:nvPr/>
        </p:nvSpPr>
        <p:spPr>
          <a:xfrm>
            <a:off x="1004045" y="3464367"/>
            <a:ext cx="3992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Autonomous Navigation</a:t>
            </a:r>
            <a:endParaRPr lang="en-US" sz="2000">
              <a:solidFill>
                <a:schemeClr val="accent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805E5-85DF-0D42-C3C7-7FAE127695A6}"/>
              </a:ext>
            </a:extLst>
          </p:cNvPr>
          <p:cNvSpPr txBox="1"/>
          <p:nvPr/>
        </p:nvSpPr>
        <p:spPr>
          <a:xfrm>
            <a:off x="1116451" y="3859032"/>
            <a:ext cx="3724969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Relies on scene comprehension for path planning and obstacle avoidance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Requires instant classification of dynamic objects for decision-making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99EBE-EEDB-068F-2862-D3CAFA40AC88}"/>
              </a:ext>
            </a:extLst>
          </p:cNvPr>
          <p:cNvSpPr txBox="1"/>
          <p:nvPr/>
        </p:nvSpPr>
        <p:spPr>
          <a:xfrm>
            <a:off x="1004046" y="4947420"/>
            <a:ext cx="3518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Semantic Segmentation</a:t>
            </a:r>
            <a:endParaRPr lang="en-US" sz="2000">
              <a:solidFill>
                <a:schemeClr val="accent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FDB05-9080-EC7E-E20D-2B7BA83DDA38}"/>
              </a:ext>
            </a:extLst>
          </p:cNvPr>
          <p:cNvSpPr txBox="1"/>
          <p:nvPr/>
        </p:nvSpPr>
        <p:spPr>
          <a:xfrm>
            <a:off x="1091960" y="5558688"/>
            <a:ext cx="4498108" cy="69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Classifies each pixel in 2D camera images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Creates color-coded maps of urban scene elements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 region-based reasoning about urban environments</a:t>
            </a:r>
          </a:p>
        </p:txBody>
      </p:sp>
      <p:sp>
        <p:nvSpPr>
          <p:cNvPr id="3" name="Snip Diagonal Corner Rectangle 7">
            <a:extLst>
              <a:ext uri="{FF2B5EF4-FFF2-40B4-BE49-F238E27FC236}">
                <a16:creationId xmlns:a16="http://schemas.microsoft.com/office/drawing/2014/main" id="{C70D14E3-E96C-A7B1-85D4-12522331CE30}"/>
              </a:ext>
            </a:extLst>
          </p:cNvPr>
          <p:cNvSpPr/>
          <p:nvPr/>
        </p:nvSpPr>
        <p:spPr>
          <a:xfrm>
            <a:off x="1024091" y="2040100"/>
            <a:ext cx="4372502" cy="1214452"/>
          </a:xfrm>
          <a:prstGeom prst="snip2DiagRect">
            <a:avLst>
              <a:gd name="adj1" fmla="val 0"/>
              <a:gd name="adj2" fmla="val 349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93618-DE30-0650-EBEF-D9248010DFB2}"/>
              </a:ext>
            </a:extLst>
          </p:cNvPr>
          <p:cNvSpPr txBox="1"/>
          <p:nvPr/>
        </p:nvSpPr>
        <p:spPr>
          <a:xfrm>
            <a:off x="1377649" y="2349493"/>
            <a:ext cx="398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>
                <a:solidFill>
                  <a:schemeClr val="bg1"/>
                </a:solidFill>
              </a:rPr>
              <a:t>To enhance our understanding of autonomous driving systems through advanced semantic segmentation of urban scenes, enabling pixel-level comprehension of critical elements like roads, vehicles, and pedestrians to improve real-time decision-making capabilities.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07493-24D5-9C00-6F5A-6B09B5703326}"/>
              </a:ext>
            </a:extLst>
          </p:cNvPr>
          <p:cNvSpPr txBox="1"/>
          <p:nvPr/>
        </p:nvSpPr>
        <p:spPr>
          <a:xfrm>
            <a:off x="1116452" y="2163055"/>
            <a:ext cx="7858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b="1" i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Purpose:</a:t>
            </a:r>
            <a:endParaRPr lang="en-US" sz="9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22817-3E5D-1895-AA9A-9602BB47826A}"/>
              </a:ext>
            </a:extLst>
          </p:cNvPr>
          <p:cNvSpPr txBox="1"/>
          <p:nvPr/>
        </p:nvSpPr>
        <p:spPr>
          <a:xfrm>
            <a:off x="1398485" y="5321572"/>
            <a:ext cx="1009980" cy="23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7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2D Segmentation</a:t>
            </a:r>
            <a:endParaRPr lang="en-US" sz="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88DD0-F75A-FA72-A915-4100E5DEAD5C}"/>
              </a:ext>
            </a:extLst>
          </p:cNvPr>
          <p:cNvSpPr txBox="1"/>
          <p:nvPr/>
        </p:nvSpPr>
        <p:spPr>
          <a:xfrm>
            <a:off x="2612629" y="5325239"/>
            <a:ext cx="1134169" cy="23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700">
                <a:solidFill>
                  <a:srgbClr val="000000"/>
                </a:solidFill>
                <a:latin typeface="Open Sans" panose="020F0502020204030204" pitchFamily="34" charset="0"/>
              </a:rPr>
              <a:t>3</a:t>
            </a:r>
            <a:r>
              <a:rPr lang="en-ID" sz="7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 Segmentation</a:t>
            </a:r>
            <a:endParaRPr lang="en-US" sz="700"/>
          </a:p>
        </p:txBody>
      </p:sp>
      <p:pic>
        <p:nvPicPr>
          <p:cNvPr id="27" name="Picture 2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0D27931-8255-B2A9-4022-F93EB1E3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00" y="5364620"/>
            <a:ext cx="285879" cy="190586"/>
          </a:xfrm>
          <a:prstGeom prst="rect">
            <a:avLst/>
          </a:prstGeom>
        </p:spPr>
      </p:pic>
      <p:pic>
        <p:nvPicPr>
          <p:cNvPr id="33" name="Picture 32" descr="A black tick in a grey circle&#10;&#10;AI-generated content may be incorrect.">
            <a:extLst>
              <a:ext uri="{FF2B5EF4-FFF2-40B4-BE49-F238E27FC236}">
                <a16:creationId xmlns:a16="http://schemas.microsoft.com/office/drawing/2014/main" id="{96845136-165B-1521-42E1-5C608F3CE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250" y="5405688"/>
            <a:ext cx="116759" cy="1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78C91A2-1D3B-6728-AB81-D8E3371633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5901" r="15901"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284559B-C7BF-CEAB-CD5E-BFC4FE89F6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393" b="7393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33175-191D-0FFF-0F3A-B6041C1C46FA}"/>
              </a:ext>
            </a:extLst>
          </p:cNvPr>
          <p:cNvSpPr txBox="1"/>
          <p:nvPr/>
        </p:nvSpPr>
        <p:spPr>
          <a:xfrm>
            <a:off x="4836922" y="722563"/>
            <a:ext cx="45160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Glimpse </a:t>
            </a:r>
          </a:p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of Dataset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0ACD0-20D5-CBF8-B5F6-29300300D146}"/>
              </a:ext>
            </a:extLst>
          </p:cNvPr>
          <p:cNvSpPr txBox="1"/>
          <p:nvPr/>
        </p:nvSpPr>
        <p:spPr>
          <a:xfrm>
            <a:off x="8010660" y="3139268"/>
            <a:ext cx="3453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Training Sample: 31448</a:t>
            </a:r>
            <a:endParaRPr lang="en-US" sz="2400">
              <a:solidFill>
                <a:schemeClr val="accent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583BE-2D01-8608-EBAE-1CD4593857A9}"/>
              </a:ext>
            </a:extLst>
          </p:cNvPr>
          <p:cNvSpPr txBox="1"/>
          <p:nvPr/>
        </p:nvSpPr>
        <p:spPr>
          <a:xfrm>
            <a:off x="8010660" y="3610400"/>
            <a:ext cx="2580802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1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RGB Image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Label Mask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100">
                <a:solidFill>
                  <a:srgbClr val="000000"/>
                </a:solidFill>
                <a:latin typeface="Open Sans" panose="020F0502020204030204" pitchFamily="34" charset="0"/>
              </a:rPr>
              <a:t>Lidar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6E66B-7D36-F185-8E7F-F9D2ED1F475E}"/>
              </a:ext>
            </a:extLst>
          </p:cNvPr>
          <p:cNvSpPr txBox="1"/>
          <p:nvPr/>
        </p:nvSpPr>
        <p:spPr>
          <a:xfrm>
            <a:off x="8010660" y="4622321"/>
            <a:ext cx="2111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Classes: 55</a:t>
            </a:r>
            <a:endParaRPr lang="en-US" sz="2400">
              <a:solidFill>
                <a:schemeClr val="accent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9EF62-6510-9B67-EFFB-C016C23A44D0}"/>
              </a:ext>
            </a:extLst>
          </p:cNvPr>
          <p:cNvSpPr txBox="1"/>
          <p:nvPr/>
        </p:nvSpPr>
        <p:spPr>
          <a:xfrm>
            <a:off x="8010660" y="5093453"/>
            <a:ext cx="3091436" cy="319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100" b="0" i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Class-to-Class Mapping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D3140-60FA-D44E-877A-C5208A7E3246}"/>
              </a:ext>
            </a:extLst>
          </p:cNvPr>
          <p:cNvSpPr txBox="1"/>
          <p:nvPr/>
        </p:nvSpPr>
        <p:spPr>
          <a:xfrm>
            <a:off x="4836922" y="2326332"/>
            <a:ext cx="609456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https://www.a2d2.audi/a2d2/en/download.html</a:t>
            </a:r>
          </a:p>
        </p:txBody>
      </p:sp>
    </p:spTree>
    <p:extLst>
      <p:ext uri="{BB962C8B-B14F-4D97-AF65-F5344CB8AC3E}">
        <p14:creationId xmlns:p14="http://schemas.microsoft.com/office/powerpoint/2010/main" val="229763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olorful network pattern on a black background&#10;&#10;AI-generated content may be incorrect.">
            <a:extLst>
              <a:ext uri="{FF2B5EF4-FFF2-40B4-BE49-F238E27FC236}">
                <a16:creationId xmlns:a16="http://schemas.microsoft.com/office/drawing/2014/main" id="{DEA54F39-CDDF-E5FB-D8A8-CC5FAD345A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358" b="22358"/>
          <a:stretch>
            <a:fillRect/>
          </a:stretch>
        </p:blipFill>
        <p:spPr>
          <a:xfrm>
            <a:off x="742104" y="1884986"/>
            <a:ext cx="3049703" cy="1686324"/>
          </a:xfrm>
        </p:spPr>
      </p:pic>
      <p:pic>
        <p:nvPicPr>
          <p:cNvPr id="26" name="Picture Placeholder 25" descr="A close-up of a chess board&#10;&#10;AI-generated content may be incorrect.">
            <a:extLst>
              <a:ext uri="{FF2B5EF4-FFF2-40B4-BE49-F238E27FC236}">
                <a16:creationId xmlns:a16="http://schemas.microsoft.com/office/drawing/2014/main" id="{D40FE65F-7AF3-8269-ABE9-9B6780EC0B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266" r="2266"/>
          <a:stretch>
            <a:fillRect/>
          </a:stretch>
        </p:blipFill>
        <p:spPr>
          <a:xfrm>
            <a:off x="4541314" y="1884986"/>
            <a:ext cx="3049703" cy="1686324"/>
          </a:xfrm>
        </p:spPr>
      </p:pic>
      <p:pic>
        <p:nvPicPr>
          <p:cNvPr id="28" name="Picture Placeholder 27" descr="A close-up of a network&#10;&#10;AI-generated content may be incorrect.">
            <a:extLst>
              <a:ext uri="{FF2B5EF4-FFF2-40B4-BE49-F238E27FC236}">
                <a16:creationId xmlns:a16="http://schemas.microsoft.com/office/drawing/2014/main" id="{B3A6DB11-C01F-00C9-9B0F-A8C3847FF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859" b="859"/>
          <a:stretch>
            <a:fillRect/>
          </a:stretch>
        </p:blipFill>
        <p:spPr>
          <a:xfrm>
            <a:off x="8340098" y="1885386"/>
            <a:ext cx="3049587" cy="16859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945420-1EF6-024F-B6EC-D78B2C7669E1}"/>
              </a:ext>
            </a:extLst>
          </p:cNvPr>
          <p:cNvSpPr txBox="1"/>
          <p:nvPr/>
        </p:nvSpPr>
        <p:spPr>
          <a:xfrm>
            <a:off x="641742" y="343111"/>
            <a:ext cx="6337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solidFill>
                  <a:schemeClr val="accent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Baseline </a:t>
            </a:r>
            <a:r>
              <a:rPr lang="en-ID" sz="4800" b="1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</a:rPr>
              <a:t>Model</a:t>
            </a:r>
            <a:endParaRPr lang="en-US" sz="4800">
              <a:solidFill>
                <a:schemeClr val="accent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2AE4AA-8E97-134F-AB47-8C354B465AFE}"/>
              </a:ext>
            </a:extLst>
          </p:cNvPr>
          <p:cNvSpPr/>
          <p:nvPr/>
        </p:nvSpPr>
        <p:spPr>
          <a:xfrm>
            <a:off x="956383" y="2080334"/>
            <a:ext cx="1607699" cy="40732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B8A03-3D59-BE45-A319-F329E8AFBAF7}"/>
              </a:ext>
            </a:extLst>
          </p:cNvPr>
          <p:cNvSpPr txBox="1"/>
          <p:nvPr/>
        </p:nvSpPr>
        <p:spPr>
          <a:xfrm>
            <a:off x="1113038" y="2130107"/>
            <a:ext cx="1294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i="0">
                <a:solidFill>
                  <a:schemeClr val="accent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Architecture</a:t>
            </a:r>
            <a:endParaRPr lang="en-US" sz="1400">
              <a:solidFill>
                <a:schemeClr val="accent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AF8B4-0C01-B342-BC48-4F839DCD31B1}"/>
              </a:ext>
            </a:extLst>
          </p:cNvPr>
          <p:cNvSpPr txBox="1"/>
          <p:nvPr/>
        </p:nvSpPr>
        <p:spPr>
          <a:xfrm>
            <a:off x="598607" y="3874998"/>
            <a:ext cx="3193200" cy="112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1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DeepLabV3 with MobileNetV3-Large backbone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 high-resolution image processing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8300B4-62D3-AE40-9863-DE9B903B4D8F}"/>
              </a:ext>
            </a:extLst>
          </p:cNvPr>
          <p:cNvSpPr/>
          <p:nvPr/>
        </p:nvSpPr>
        <p:spPr>
          <a:xfrm>
            <a:off x="4755595" y="2080334"/>
            <a:ext cx="2007516" cy="40732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165A5-21E4-E742-AE4F-290620DB5C31}"/>
              </a:ext>
            </a:extLst>
          </p:cNvPr>
          <p:cNvSpPr txBox="1"/>
          <p:nvPr/>
        </p:nvSpPr>
        <p:spPr>
          <a:xfrm>
            <a:off x="4912249" y="2130107"/>
            <a:ext cx="1850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i="0">
                <a:solidFill>
                  <a:schemeClr val="accent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Training Strategy</a:t>
            </a:r>
            <a:endParaRPr lang="en-US" sz="1400">
              <a:solidFill>
                <a:schemeClr val="accent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18742-23D4-E94C-BE84-AC1F532947D3}"/>
              </a:ext>
            </a:extLst>
          </p:cNvPr>
          <p:cNvSpPr txBox="1"/>
          <p:nvPr/>
        </p:nvSpPr>
        <p:spPr>
          <a:xfrm>
            <a:off x="4473245" y="3881608"/>
            <a:ext cx="3402673" cy="117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F0502020204030204" pitchFamily="34" charset="0"/>
              </a:rPr>
              <a:t>C</a:t>
            </a:r>
            <a:r>
              <a:rPr lang="en-US" sz="1200" b="0" i="0">
                <a:effectLst/>
                <a:latin typeface="Open Sans" panose="020F0502020204030204" pitchFamily="34" charset="0"/>
              </a:rPr>
              <a:t>ustom learning rate scheduling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  <a:latin typeface="Open Sans" panose="020F0502020204030204" pitchFamily="34" charset="0"/>
              </a:rPr>
              <a:t>Automatic Mixed Precision (AMP) for efficient GPU utilization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EA5854-F138-3A4E-B547-A8F3D800B8D9}"/>
              </a:ext>
            </a:extLst>
          </p:cNvPr>
          <p:cNvSpPr/>
          <p:nvPr/>
        </p:nvSpPr>
        <p:spPr>
          <a:xfrm>
            <a:off x="8554806" y="2080334"/>
            <a:ext cx="1451838" cy="40732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67948-40E2-7A47-B0B6-D9D9246C2EA1}"/>
              </a:ext>
            </a:extLst>
          </p:cNvPr>
          <p:cNvSpPr txBox="1"/>
          <p:nvPr/>
        </p:nvSpPr>
        <p:spPr>
          <a:xfrm>
            <a:off x="8711460" y="2130107"/>
            <a:ext cx="1295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i="0">
                <a:solidFill>
                  <a:schemeClr val="accent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Deployment</a:t>
            </a:r>
            <a:endParaRPr lang="en-US" sz="1400">
              <a:solidFill>
                <a:schemeClr val="accent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814E3-D990-361A-4AE2-E2A0A91E032F}"/>
              </a:ext>
            </a:extLst>
          </p:cNvPr>
          <p:cNvSpPr txBox="1"/>
          <p:nvPr/>
        </p:nvSpPr>
        <p:spPr>
          <a:xfrm>
            <a:off x="702236" y="1172114"/>
            <a:ext cx="78525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https://github.com/aws-samples/sagemaker-a2d2-segmentation-pytorch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15909-5431-C558-C252-40769EF36022}"/>
              </a:ext>
            </a:extLst>
          </p:cNvPr>
          <p:cNvSpPr txBox="1"/>
          <p:nvPr/>
        </p:nvSpPr>
        <p:spPr>
          <a:xfrm>
            <a:off x="8305306" y="3881608"/>
            <a:ext cx="3402673" cy="89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F0502020204030204" pitchFamily="34" charset="0"/>
              </a:rPr>
              <a:t>Regular model checkpointing : </a:t>
            </a:r>
            <a:br>
              <a:rPr lang="en-US" sz="1200">
                <a:latin typeface="Open Sans" panose="020F0502020204030204" pitchFamily="34" charset="0"/>
              </a:rPr>
            </a:br>
            <a:r>
              <a:rPr lang="en-US" sz="1200">
                <a:latin typeface="Open Sans" panose="020F0502020204030204" pitchFamily="34" charset="0"/>
              </a:rPr>
              <a:t>versioned and latest snapshots</a:t>
            </a:r>
          </a:p>
          <a:p>
            <a:pPr>
              <a:lnSpc>
                <a:spcPct val="150000"/>
              </a:lnSpc>
            </a:pPr>
            <a:endParaRPr lang="en-US" sz="12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AC21187F-D887-C019-880A-626B357E59A6}"/>
              </a:ext>
            </a:extLst>
          </p:cNvPr>
          <p:cNvSpPr/>
          <p:nvPr/>
        </p:nvSpPr>
        <p:spPr>
          <a:xfrm>
            <a:off x="559710" y="5278562"/>
            <a:ext cx="1489526" cy="4073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935360-BCF0-85F0-7045-DF5733D3EE14}"/>
              </a:ext>
            </a:extLst>
          </p:cNvPr>
          <p:cNvSpPr txBox="1"/>
          <p:nvPr/>
        </p:nvSpPr>
        <p:spPr>
          <a:xfrm>
            <a:off x="716365" y="5328335"/>
            <a:ext cx="1218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Observations: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5033B-9D46-C735-728C-0D63185687F8}"/>
              </a:ext>
            </a:extLst>
          </p:cNvPr>
          <p:cNvSpPr txBox="1"/>
          <p:nvPr/>
        </p:nvSpPr>
        <p:spPr>
          <a:xfrm>
            <a:off x="545581" y="5866390"/>
            <a:ext cx="2330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Missing Train-Test-Validation Split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4D8A04-6874-3721-A8DB-29D81BC24BA0}"/>
              </a:ext>
            </a:extLst>
          </p:cNvPr>
          <p:cNvSpPr txBox="1"/>
          <p:nvPr/>
        </p:nvSpPr>
        <p:spPr>
          <a:xfrm>
            <a:off x="7275802" y="5877433"/>
            <a:ext cx="22169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assessment visualization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13041-9C48-1607-32AB-9BDB64B8643E}"/>
              </a:ext>
            </a:extLst>
          </p:cNvPr>
          <p:cNvSpPr txBox="1"/>
          <p:nvPr/>
        </p:nvSpPr>
        <p:spPr>
          <a:xfrm>
            <a:off x="5114651" y="5881866"/>
            <a:ext cx="20717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Architectural Limitations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B9C299-CB98-3DE1-C70C-D328703A9230}"/>
              </a:ext>
            </a:extLst>
          </p:cNvPr>
          <p:cNvSpPr txBox="1"/>
          <p:nvPr/>
        </p:nvSpPr>
        <p:spPr>
          <a:xfrm>
            <a:off x="2828567" y="5868416"/>
            <a:ext cx="22169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Inadequate performance metrics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6D79D1-1A2F-F0DD-07A3-09612BE20E9C}"/>
              </a:ext>
            </a:extLst>
          </p:cNvPr>
          <p:cNvSpPr txBox="1"/>
          <p:nvPr/>
        </p:nvSpPr>
        <p:spPr>
          <a:xfrm>
            <a:off x="9579703" y="5873000"/>
            <a:ext cx="22169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Excessive checkpoints: consuming too much storage</a:t>
            </a:r>
          </a:p>
        </p:txBody>
      </p:sp>
    </p:spTree>
    <p:extLst>
      <p:ext uri="{BB962C8B-B14F-4D97-AF65-F5344CB8AC3E}">
        <p14:creationId xmlns:p14="http://schemas.microsoft.com/office/powerpoint/2010/main" val="26216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35" grpId="0"/>
      <p:bldP spid="36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97143C94-EFC9-6142-A182-03A2C9FF3ADD}"/>
              </a:ext>
            </a:extLst>
          </p:cNvPr>
          <p:cNvSpPr/>
          <p:nvPr/>
        </p:nvSpPr>
        <p:spPr>
          <a:xfrm>
            <a:off x="648354" y="2783561"/>
            <a:ext cx="3461153" cy="3446552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9F38029B-88B4-E441-90A1-B7DABFEE2EAB}"/>
              </a:ext>
            </a:extLst>
          </p:cNvPr>
          <p:cNvSpPr/>
          <p:nvPr/>
        </p:nvSpPr>
        <p:spPr>
          <a:xfrm>
            <a:off x="4365424" y="2783561"/>
            <a:ext cx="3461153" cy="3446552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F210C166-9941-2544-B79C-78DB00396B1A}"/>
              </a:ext>
            </a:extLst>
          </p:cNvPr>
          <p:cNvSpPr/>
          <p:nvPr/>
        </p:nvSpPr>
        <p:spPr>
          <a:xfrm>
            <a:off x="8082494" y="2783561"/>
            <a:ext cx="3461153" cy="3446552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colorful network pattern on a black background&#10;&#10;AI-generated content may be incorrect.">
            <a:extLst>
              <a:ext uri="{FF2B5EF4-FFF2-40B4-BE49-F238E27FC236}">
                <a16:creationId xmlns:a16="http://schemas.microsoft.com/office/drawing/2014/main" id="{6C5557AE-564B-30A8-8D09-A890BA8DB7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grayscl/>
          </a:blip>
          <a:srcRect t="23549" b="23549"/>
          <a:stretch>
            <a:fillRect/>
          </a:stretch>
        </p:blipFill>
        <p:spPr/>
      </p:pic>
      <p:pic>
        <p:nvPicPr>
          <p:cNvPr id="20" name="Picture Placeholder 19" descr="A close-up of a chess board&#10;&#10;AI-generated content may be incorrect.">
            <a:extLst>
              <a:ext uri="{FF2B5EF4-FFF2-40B4-BE49-F238E27FC236}">
                <a16:creationId xmlns:a16="http://schemas.microsoft.com/office/drawing/2014/main" id="{AF5B6879-AB58-5D7D-294E-D1E1544AB5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1" r="91"/>
          <a:stretch>
            <a:fillRect/>
          </a:stretch>
        </p:blipFill>
        <p:spPr/>
      </p:pic>
      <p:pic>
        <p:nvPicPr>
          <p:cNvPr id="23" name="Picture Placeholder 22" descr="A close-up of a network&#10;&#10;AI-generated content may be incorrect.">
            <a:extLst>
              <a:ext uri="{FF2B5EF4-FFF2-40B4-BE49-F238E27FC236}">
                <a16:creationId xmlns:a16="http://schemas.microsoft.com/office/drawing/2014/main" id="{302BCED5-A7D9-F9C5-5FF0-066A6B0E55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2977" b="297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D3AE5-A949-604A-BE4D-39B06F6F2F7A}"/>
              </a:ext>
            </a:extLst>
          </p:cNvPr>
          <p:cNvSpPr txBox="1"/>
          <p:nvPr/>
        </p:nvSpPr>
        <p:spPr>
          <a:xfrm>
            <a:off x="4633854" y="1451960"/>
            <a:ext cx="5196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Baseline to Enhanced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57780-8C7C-E447-A6A0-39DD4D1A6B5B}"/>
              </a:ext>
            </a:extLst>
          </p:cNvPr>
          <p:cNvSpPr txBox="1"/>
          <p:nvPr/>
        </p:nvSpPr>
        <p:spPr>
          <a:xfrm>
            <a:off x="3202590" y="770173"/>
            <a:ext cx="5196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Model Evolution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5BAB1-9F1F-8E43-B782-09A3CC44C83B}"/>
              </a:ext>
            </a:extLst>
          </p:cNvPr>
          <p:cNvSpPr/>
          <p:nvPr/>
        </p:nvSpPr>
        <p:spPr>
          <a:xfrm>
            <a:off x="2612570" y="4019487"/>
            <a:ext cx="1094955" cy="39114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E3620D-4619-9843-A8AF-6CE8E9A5D7C1}"/>
              </a:ext>
            </a:extLst>
          </p:cNvPr>
          <p:cNvSpPr/>
          <p:nvPr/>
        </p:nvSpPr>
        <p:spPr>
          <a:xfrm>
            <a:off x="5992586" y="4019487"/>
            <a:ext cx="1432010" cy="39114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8D9F82-119A-C042-8A31-09976A465367}"/>
              </a:ext>
            </a:extLst>
          </p:cNvPr>
          <p:cNvSpPr/>
          <p:nvPr/>
        </p:nvSpPr>
        <p:spPr>
          <a:xfrm>
            <a:off x="9830202" y="4019487"/>
            <a:ext cx="1311464" cy="39114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7C530-3400-BA44-9178-A214F6DB322A}"/>
              </a:ext>
            </a:extLst>
          </p:cNvPr>
          <p:cNvSpPr txBox="1"/>
          <p:nvPr/>
        </p:nvSpPr>
        <p:spPr>
          <a:xfrm>
            <a:off x="2527928" y="4069357"/>
            <a:ext cx="1141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b="1" i="0">
                <a:solidFill>
                  <a:srgbClr val="ECECEC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9E9F1-9F46-6E48-877C-93D0BCCCEEE4}"/>
              </a:ext>
            </a:extLst>
          </p:cNvPr>
          <p:cNvSpPr txBox="1"/>
          <p:nvPr/>
        </p:nvSpPr>
        <p:spPr>
          <a:xfrm>
            <a:off x="5777600" y="4069356"/>
            <a:ext cx="1608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b="1" i="0">
                <a:solidFill>
                  <a:srgbClr val="ECECEC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Training Strategy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AC1595-0926-9C48-A6FC-DF520D6D6443}"/>
              </a:ext>
            </a:extLst>
          </p:cNvPr>
          <p:cNvSpPr txBox="1"/>
          <p:nvPr/>
        </p:nvSpPr>
        <p:spPr>
          <a:xfrm>
            <a:off x="9976757" y="4069356"/>
            <a:ext cx="1015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b="1" i="0">
                <a:solidFill>
                  <a:srgbClr val="ECECEC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Deployment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890C0-95D4-1F3D-C799-A4702EC4EC89}"/>
              </a:ext>
            </a:extLst>
          </p:cNvPr>
          <p:cNvSpPr txBox="1"/>
          <p:nvPr/>
        </p:nvSpPr>
        <p:spPr>
          <a:xfrm>
            <a:off x="969565" y="4700701"/>
            <a:ext cx="3193200" cy="135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DeepLabV3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DeepLabV3+</a:t>
            </a:r>
            <a:b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ResNet-50 backbone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Segmentation Transformer    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6253BA-A4CC-789F-85CF-0A999B149485}"/>
              </a:ext>
            </a:extLst>
          </p:cNvPr>
          <p:cNvSpPr txBox="1"/>
          <p:nvPr/>
        </p:nvSpPr>
        <p:spPr>
          <a:xfrm>
            <a:off x="4714930" y="4804232"/>
            <a:ext cx="3193200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train-validation-test split with proper randomization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009113-1D7B-779B-0610-3A7BAAEC0A6D}"/>
              </a:ext>
            </a:extLst>
          </p:cNvPr>
          <p:cNvSpPr txBox="1"/>
          <p:nvPr/>
        </p:nvSpPr>
        <p:spPr>
          <a:xfrm>
            <a:off x="8398938" y="4865206"/>
            <a:ext cx="3038193" cy="70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model storage and Visualization pipeline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3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0B30-73BD-B81F-5764-DA615AF66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553683A1-67E9-8AB4-349F-85CD44336E7D}"/>
              </a:ext>
            </a:extLst>
          </p:cNvPr>
          <p:cNvSpPr/>
          <p:nvPr/>
        </p:nvSpPr>
        <p:spPr>
          <a:xfrm>
            <a:off x="7398639" y="2068166"/>
            <a:ext cx="4246576" cy="4312307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FD353605-3994-30D0-1D0D-08597B11B2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5212" r="5212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36EC-F91F-D6E1-2211-466FCBE35E77}"/>
              </a:ext>
            </a:extLst>
          </p:cNvPr>
          <p:cNvSpPr txBox="1"/>
          <p:nvPr/>
        </p:nvSpPr>
        <p:spPr>
          <a:xfrm>
            <a:off x="1455339" y="1368888"/>
            <a:ext cx="4599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Architecture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7DC63-8586-33C4-5A39-9F764CD1F95F}"/>
              </a:ext>
            </a:extLst>
          </p:cNvPr>
          <p:cNvSpPr txBox="1"/>
          <p:nvPr/>
        </p:nvSpPr>
        <p:spPr>
          <a:xfrm>
            <a:off x="1403022" y="2024543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DeepLabV3, DeepLabV3+ 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(ResNet-50 backbone)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loss function options 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Optimizer: SGD, </a:t>
            </a:r>
            <a:r>
              <a:rPr lang="en-US" sz="16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AdamW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Confidence visualization capability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8FB26-239C-69E9-1B34-E506E4EF057E}"/>
              </a:ext>
            </a:extLst>
          </p:cNvPr>
          <p:cNvSpPr txBox="1"/>
          <p:nvPr/>
        </p:nvSpPr>
        <p:spPr>
          <a:xfrm>
            <a:off x="1403021" y="680173"/>
            <a:ext cx="6516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Model Evolution-Part 1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7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811B-964A-B2D2-FBC0-843CCC1D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1E154821-9CAA-7CE1-EB0D-E9FEBF866C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4972" y="2119170"/>
            <a:ext cx="11006721" cy="4356339"/>
          </a:xfrm>
          <a:prstGeom prst="snip2DiagRect">
            <a:avLst>
              <a:gd name="adj1" fmla="val 0"/>
              <a:gd name="adj2" fmla="val 26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4BB90-0D39-140D-27BA-383695EB2102}"/>
              </a:ext>
            </a:extLst>
          </p:cNvPr>
          <p:cNvSpPr txBox="1"/>
          <p:nvPr/>
        </p:nvSpPr>
        <p:spPr>
          <a:xfrm>
            <a:off x="916979" y="1451243"/>
            <a:ext cx="3059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Training</a:t>
            </a:r>
            <a:endParaRPr lang="en-US" sz="3200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54BE95-5443-D087-0BE3-2FE6F02875A3}"/>
              </a:ext>
            </a:extLst>
          </p:cNvPr>
          <p:cNvSpPr/>
          <p:nvPr/>
        </p:nvSpPr>
        <p:spPr>
          <a:xfrm>
            <a:off x="1020536" y="2550036"/>
            <a:ext cx="10670721" cy="889585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5B0CA-D1F4-CBAD-909C-DE954B601CC4}"/>
              </a:ext>
            </a:extLst>
          </p:cNvPr>
          <p:cNvSpPr txBox="1"/>
          <p:nvPr/>
        </p:nvSpPr>
        <p:spPr>
          <a:xfrm>
            <a:off x="904972" y="740963"/>
            <a:ext cx="6516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Model Evolution-Part 1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885F78-069C-D9D4-493C-48DC262CC315}"/>
              </a:ext>
            </a:extLst>
          </p:cNvPr>
          <p:cNvSpPr txBox="1"/>
          <p:nvPr/>
        </p:nvSpPr>
        <p:spPr>
          <a:xfrm>
            <a:off x="1097857" y="2682290"/>
            <a:ext cx="4070136" cy="573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Split 80/10/10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Computational Feasibility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0F05EB-4D70-4DE1-0B49-84BB31018110}"/>
              </a:ext>
            </a:extLst>
          </p:cNvPr>
          <p:cNvSpPr/>
          <p:nvPr/>
        </p:nvSpPr>
        <p:spPr>
          <a:xfrm>
            <a:off x="1020536" y="4001436"/>
            <a:ext cx="2220685" cy="2178928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815B1A-AA4E-D707-B4A1-6D852ACF0F08}"/>
              </a:ext>
            </a:extLst>
          </p:cNvPr>
          <p:cNvSpPr txBox="1"/>
          <p:nvPr/>
        </p:nvSpPr>
        <p:spPr>
          <a:xfrm>
            <a:off x="1201964" y="4847286"/>
            <a:ext cx="1709514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No Data Augmentation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No Class Imbalance Handling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Optimizer: SGD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928939-8268-49D1-FBAE-8581319372A1}"/>
              </a:ext>
            </a:extLst>
          </p:cNvPr>
          <p:cNvSpPr txBox="1"/>
          <p:nvPr/>
        </p:nvSpPr>
        <p:spPr>
          <a:xfrm>
            <a:off x="1188807" y="4147747"/>
            <a:ext cx="147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DeepLabV3</a:t>
            </a:r>
            <a:endParaRPr lang="en-US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44823E-D924-AA75-FEAC-01E321567574}"/>
              </a:ext>
            </a:extLst>
          </p:cNvPr>
          <p:cNvSpPr txBox="1"/>
          <p:nvPr/>
        </p:nvSpPr>
        <p:spPr>
          <a:xfrm>
            <a:off x="1188807" y="4477954"/>
            <a:ext cx="18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ResNet-50 backbone</a:t>
            </a:r>
            <a:b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(pre-trained on ImageNet)</a:t>
            </a:r>
            <a:endParaRPr lang="en-US" sz="90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DF0D625-FDD4-0012-CED7-E6E555412861}"/>
              </a:ext>
            </a:extLst>
          </p:cNvPr>
          <p:cNvSpPr/>
          <p:nvPr/>
        </p:nvSpPr>
        <p:spPr>
          <a:xfrm>
            <a:off x="9373873" y="4001436"/>
            <a:ext cx="2220685" cy="2178928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B207E9-64CF-1BB7-F65F-7B6C590D97C7}"/>
              </a:ext>
            </a:extLst>
          </p:cNvPr>
          <p:cNvSpPr txBox="1"/>
          <p:nvPr/>
        </p:nvSpPr>
        <p:spPr>
          <a:xfrm>
            <a:off x="9542144" y="4791938"/>
            <a:ext cx="1896020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Added Data Augmentation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Added Class Imbalance Handling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Optimizer: </a:t>
            </a:r>
            <a:r>
              <a:rPr lang="en-US" sz="8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AdamW</a:t>
            </a:r>
            <a:endParaRPr lang="en-US" sz="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4BF20E-B832-1721-FF71-6260D18BB58D}"/>
              </a:ext>
            </a:extLst>
          </p:cNvPr>
          <p:cNvSpPr txBox="1"/>
          <p:nvPr/>
        </p:nvSpPr>
        <p:spPr>
          <a:xfrm>
            <a:off x="9542144" y="4147747"/>
            <a:ext cx="147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DeepLabV3+</a:t>
            </a:r>
            <a:endParaRPr lang="en-US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EA9CF4-C7D5-3D15-5E17-F8CA7B9602CE}"/>
              </a:ext>
            </a:extLst>
          </p:cNvPr>
          <p:cNvSpPr txBox="1"/>
          <p:nvPr/>
        </p:nvSpPr>
        <p:spPr>
          <a:xfrm>
            <a:off x="1097857" y="2196948"/>
            <a:ext cx="3059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Initial Considerations: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E68F2F-DE63-9943-4E72-389F631813F6}"/>
              </a:ext>
            </a:extLst>
          </p:cNvPr>
          <p:cNvSpPr txBox="1"/>
          <p:nvPr/>
        </p:nvSpPr>
        <p:spPr>
          <a:xfrm>
            <a:off x="1020536" y="3616279"/>
            <a:ext cx="3059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>
                <a:solidFill>
                  <a:schemeClr val="accent1">
                    <a:lumMod val="50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Journey at a Glance: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840C4F-19DF-8544-FFDC-952D390F484F}"/>
              </a:ext>
            </a:extLst>
          </p:cNvPr>
          <p:cNvSpPr txBox="1"/>
          <p:nvPr/>
        </p:nvSpPr>
        <p:spPr>
          <a:xfrm>
            <a:off x="9558472" y="4472012"/>
            <a:ext cx="18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ResNet-50 backbone</a:t>
            </a:r>
            <a:b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(pre-trained on ImageNet)</a:t>
            </a:r>
            <a:endParaRPr lang="en-US" sz="90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CC9092E-35D6-0897-C9C9-5E50EE9C0826}"/>
              </a:ext>
            </a:extLst>
          </p:cNvPr>
          <p:cNvSpPr/>
          <p:nvPr/>
        </p:nvSpPr>
        <p:spPr>
          <a:xfrm>
            <a:off x="3241221" y="5021036"/>
            <a:ext cx="6132652" cy="21892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758541B-D483-EA60-A442-A6D5B58FE385}"/>
              </a:ext>
            </a:extLst>
          </p:cNvPr>
          <p:cNvSpPr/>
          <p:nvPr/>
        </p:nvSpPr>
        <p:spPr>
          <a:xfrm>
            <a:off x="3812043" y="4000229"/>
            <a:ext cx="2065917" cy="1020807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B18490-5D5A-B83B-E44F-8B8188BF8081}"/>
              </a:ext>
            </a:extLst>
          </p:cNvPr>
          <p:cNvSpPr txBox="1"/>
          <p:nvPr/>
        </p:nvSpPr>
        <p:spPr>
          <a:xfrm>
            <a:off x="3980313" y="4146540"/>
            <a:ext cx="189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U-Net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6D8E35-3324-0FEB-20BF-B95A2532BF7D}"/>
              </a:ext>
            </a:extLst>
          </p:cNvPr>
          <p:cNvSpPr txBox="1"/>
          <p:nvPr/>
        </p:nvSpPr>
        <p:spPr>
          <a:xfrm>
            <a:off x="4008140" y="4465916"/>
            <a:ext cx="18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Xception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backbone</a:t>
            </a:r>
            <a:b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(pre-trained on ImageNet)</a:t>
            </a:r>
            <a:endParaRPr lang="en-US" sz="90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A3B1E18-8980-3AA7-357A-B86A3AA29346}"/>
              </a:ext>
            </a:extLst>
          </p:cNvPr>
          <p:cNvSpPr/>
          <p:nvPr/>
        </p:nvSpPr>
        <p:spPr>
          <a:xfrm>
            <a:off x="3808508" y="5169797"/>
            <a:ext cx="2380844" cy="1020807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8C9062-96B5-D832-0D0E-77D843864E90}"/>
              </a:ext>
            </a:extLst>
          </p:cNvPr>
          <p:cNvSpPr txBox="1"/>
          <p:nvPr/>
        </p:nvSpPr>
        <p:spPr>
          <a:xfrm>
            <a:off x="3976778" y="5316108"/>
            <a:ext cx="189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U-Net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6B034-6B6A-1DBA-41AF-074A329A86AE}"/>
              </a:ext>
            </a:extLst>
          </p:cNvPr>
          <p:cNvSpPr txBox="1"/>
          <p:nvPr/>
        </p:nvSpPr>
        <p:spPr>
          <a:xfrm>
            <a:off x="4004604" y="5635484"/>
            <a:ext cx="209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Xception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backbone</a:t>
            </a:r>
            <a:b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(pre-trained on ImageNet + COCO)</a:t>
            </a:r>
            <a:endParaRPr lang="en-US" sz="90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88E44DB-5541-A929-2581-F54604C33D83}"/>
              </a:ext>
            </a:extLst>
          </p:cNvPr>
          <p:cNvSpPr/>
          <p:nvPr/>
        </p:nvSpPr>
        <p:spPr>
          <a:xfrm>
            <a:off x="6802304" y="4007476"/>
            <a:ext cx="2220685" cy="1411108"/>
          </a:xfrm>
          <a:prstGeom prst="roundRect">
            <a:avLst>
              <a:gd name="adj" fmla="val 9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6B4A1E-464D-A57E-96B7-6D2948CAE929}"/>
              </a:ext>
            </a:extLst>
          </p:cNvPr>
          <p:cNvSpPr txBox="1"/>
          <p:nvPr/>
        </p:nvSpPr>
        <p:spPr>
          <a:xfrm>
            <a:off x="6970575" y="4797978"/>
            <a:ext cx="1896020" cy="44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No Data Augmentation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No Class Imbalance Handling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21CBF56-1479-1F55-107F-78A743EB4F35}"/>
              </a:ext>
            </a:extLst>
          </p:cNvPr>
          <p:cNvSpPr txBox="1"/>
          <p:nvPr/>
        </p:nvSpPr>
        <p:spPr>
          <a:xfrm>
            <a:off x="6970575" y="4153787"/>
            <a:ext cx="147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>
                <a:solidFill>
                  <a:schemeClr val="accent1">
                    <a:lumMod val="7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DeepLabV3+</a:t>
            </a:r>
            <a:endParaRPr lang="en-US">
              <a:solidFill>
                <a:schemeClr val="accent1">
                  <a:lumMod val="7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B08426-0D46-7323-A8F3-FFD58D13B91C}"/>
              </a:ext>
            </a:extLst>
          </p:cNvPr>
          <p:cNvSpPr txBox="1"/>
          <p:nvPr/>
        </p:nvSpPr>
        <p:spPr>
          <a:xfrm>
            <a:off x="6986903" y="4478052"/>
            <a:ext cx="18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ResNet-50 backbone</a:t>
            </a:r>
            <a:b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(pre-trained on ImageNet)</a:t>
            </a:r>
            <a:endParaRPr lang="en-US" sz="9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EC98D-DB76-6422-0651-B843AEC5C3E0}"/>
              </a:ext>
            </a:extLst>
          </p:cNvPr>
          <p:cNvSpPr txBox="1"/>
          <p:nvPr/>
        </p:nvSpPr>
        <p:spPr>
          <a:xfrm>
            <a:off x="7024009" y="2657958"/>
            <a:ext cx="2984286" cy="57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Intersection over Union (</a:t>
            </a:r>
            <a:r>
              <a:rPr lang="en-US" sz="11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mIoU</a:t>
            </a: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 Accuracy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38CB04-A665-AE39-21A4-93F75DCEA828}"/>
              </a:ext>
            </a:extLst>
          </p:cNvPr>
          <p:cNvSpPr txBox="1"/>
          <p:nvPr/>
        </p:nvSpPr>
        <p:spPr>
          <a:xfrm>
            <a:off x="9965209" y="2658763"/>
            <a:ext cx="1706364" cy="57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FD2D750-39D2-6079-D75A-4397288DFB70}"/>
              </a:ext>
            </a:extLst>
          </p:cNvPr>
          <p:cNvSpPr/>
          <p:nvPr/>
        </p:nvSpPr>
        <p:spPr>
          <a:xfrm>
            <a:off x="5898222" y="2670796"/>
            <a:ext cx="1020219" cy="695203"/>
          </a:xfrm>
          <a:prstGeom prst="roundRect">
            <a:avLst>
              <a:gd name="adj" fmla="val 91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Performance Metrics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06C47C1-8476-16C9-C62A-D739DAB2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10" y="4061577"/>
            <a:ext cx="3257717" cy="1828894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A622C3A0-4ADC-3247-7DE1-2C9912E5CABA}"/>
              </a:ext>
            </a:extLst>
          </p:cNvPr>
          <p:cNvGrpSpPr/>
          <p:nvPr/>
        </p:nvGrpSpPr>
        <p:grpSpPr>
          <a:xfrm>
            <a:off x="7857677" y="3763657"/>
            <a:ext cx="2978603" cy="2807240"/>
            <a:chOff x="6539595" y="3614244"/>
            <a:chExt cx="2978603" cy="280724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75D2308-F21F-67ED-137D-A1655867B352}"/>
                </a:ext>
              </a:extLst>
            </p:cNvPr>
            <p:cNvSpPr/>
            <p:nvPr/>
          </p:nvSpPr>
          <p:spPr>
            <a:xfrm>
              <a:off x="6539595" y="3614244"/>
              <a:ext cx="2824842" cy="280724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4">
              <a:extLst>
                <a:ext uri="{FF2B5EF4-FFF2-40B4-BE49-F238E27FC236}">
                  <a16:creationId xmlns:a16="http://schemas.microsoft.com/office/drawing/2014/main" id="{A9E160CF-1FAC-5A24-D29E-418908A1A4F8}"/>
                </a:ext>
              </a:extLst>
            </p:cNvPr>
            <p:cNvSpPr/>
            <p:nvPr/>
          </p:nvSpPr>
          <p:spPr bwMode="auto">
            <a:xfrm>
              <a:off x="6843033" y="3614244"/>
              <a:ext cx="2675165" cy="2355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High-performing classes (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&gt; 0.8):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0, 11, 43, 50, 51, 52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(mostly common classes)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Poorly-performing classes (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&lt; 0.2):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2, 3, 5-7, 9-10, 12-13, 15-16, 18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(mainly rare objects)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Zero 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classes: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12 classes have 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0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(complete failure to detect)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4E2993-F9A4-D3CD-284B-8672F896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10" y="3919006"/>
            <a:ext cx="3589570" cy="2080767"/>
          </a:xfrm>
          <a:prstGeom prst="rect">
            <a:avLst/>
          </a:prstGeom>
        </p:spPr>
      </p:pic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714F9306-B3BA-8040-98A3-3B0B66BA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84" y="785408"/>
            <a:ext cx="5345343" cy="26726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1FA5B27-C75C-0BEE-99EA-EA4FBEE162BE}"/>
              </a:ext>
            </a:extLst>
          </p:cNvPr>
          <p:cNvGrpSpPr/>
          <p:nvPr/>
        </p:nvGrpSpPr>
        <p:grpSpPr>
          <a:xfrm>
            <a:off x="7866061" y="3682803"/>
            <a:ext cx="2843354" cy="2807240"/>
            <a:chOff x="-1617658" y="13127673"/>
            <a:chExt cx="2843354" cy="28072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0C6AE9-3AA3-CEBA-BC91-FAA8F7183891}"/>
                </a:ext>
              </a:extLst>
            </p:cNvPr>
            <p:cNvSpPr/>
            <p:nvPr/>
          </p:nvSpPr>
          <p:spPr>
            <a:xfrm>
              <a:off x="-1617658" y="13127673"/>
              <a:ext cx="2824842" cy="280724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FD1D9541-661A-049D-84AC-0A00F83F4B15}"/>
                </a:ext>
              </a:extLst>
            </p:cNvPr>
            <p:cNvSpPr/>
            <p:nvPr/>
          </p:nvSpPr>
          <p:spPr bwMode="auto">
            <a:xfrm>
              <a:off x="-1449469" y="13266057"/>
              <a:ext cx="2675165" cy="2355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High-performing classes (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&gt; 0.8):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0, 11, 17,28, 33,43, 51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(mostly common classes)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Poorly-performing classes (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&lt; 0.2):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3, 6, 7, 10, 13, 15, 16, 18, 24, 31, 37, 46, 53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(mainly rare objects)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Zero 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classes: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12 classes have </a:t>
              </a:r>
              <a:r>
                <a:rPr kumimoji="0" lang="en-US" altLang="en-US" sz="900" b="0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IoU</a:t>
              </a: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0 </a:t>
              </a:r>
              <a:b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(complete failure to detect)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32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43" grpId="0"/>
      <p:bldP spid="53" grpId="0" animBg="1"/>
      <p:bldP spid="54" grpId="0"/>
      <p:bldP spid="55" grpId="0"/>
      <p:bldP spid="67" grpId="0"/>
      <p:bldP spid="69" grpId="0"/>
      <p:bldP spid="80" grpId="0" animBg="1"/>
      <p:bldP spid="81" grpId="0" animBg="1"/>
      <p:bldP spid="82" grpId="0"/>
      <p:bldP spid="83" grpId="0"/>
      <p:bldP spid="84" grpId="0" animBg="1"/>
      <p:bldP spid="85" grpId="0"/>
      <p:bldP spid="86" grpId="0"/>
      <p:bldP spid="87" grpId="0" animBg="1"/>
      <p:bldP spid="88" grpId="0"/>
      <p:bldP spid="89" grpId="0"/>
      <p:bldP spid="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D0DF-F5AC-2E4A-9A3E-C563C81B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561A1CF6-1491-0AC9-591B-09972FE1260D}"/>
              </a:ext>
            </a:extLst>
          </p:cNvPr>
          <p:cNvSpPr/>
          <p:nvPr/>
        </p:nvSpPr>
        <p:spPr>
          <a:xfrm>
            <a:off x="904973" y="1794295"/>
            <a:ext cx="3204534" cy="3336541"/>
          </a:xfrm>
          <a:prstGeom prst="snip2DiagRect">
            <a:avLst>
              <a:gd name="adj1" fmla="val 0"/>
              <a:gd name="adj2" fmla="val 212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DB1FCFDA-A310-5A13-70A6-66B1FDDD5881}"/>
              </a:ext>
            </a:extLst>
          </p:cNvPr>
          <p:cNvSpPr/>
          <p:nvPr/>
        </p:nvSpPr>
        <p:spPr>
          <a:xfrm>
            <a:off x="4500527" y="1794295"/>
            <a:ext cx="3204534" cy="3336541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7A38ADC3-A10A-2BF1-AB27-7AE65AAED5A6}"/>
              </a:ext>
            </a:extLst>
          </p:cNvPr>
          <p:cNvSpPr/>
          <p:nvPr/>
        </p:nvSpPr>
        <p:spPr>
          <a:xfrm>
            <a:off x="8096081" y="1794295"/>
            <a:ext cx="3204534" cy="3336541"/>
          </a:xfrm>
          <a:prstGeom prst="snip2DiagRect">
            <a:avLst>
              <a:gd name="adj1" fmla="val 0"/>
              <a:gd name="adj2" fmla="val 196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336A1-DC78-C7C2-A627-279EC541CF6E}"/>
              </a:ext>
            </a:extLst>
          </p:cNvPr>
          <p:cNvSpPr txBox="1"/>
          <p:nvPr/>
        </p:nvSpPr>
        <p:spPr>
          <a:xfrm>
            <a:off x="833532" y="684071"/>
            <a:ext cx="3885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b="1" i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Deployment</a:t>
            </a:r>
            <a:endParaRPr lang="en-US" sz="480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E3AFA9A-937D-40F1-47A3-E70F62D095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35000"/>
          </a:blip>
          <a:srcRect t="7677" b="7677"/>
          <a:stretch>
            <a:fillRect/>
          </a:stretch>
        </p:blipFill>
        <p:spPr>
          <a:xfrm>
            <a:off x="1007979" y="1916317"/>
            <a:ext cx="2998948" cy="3117551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E8141C-7BE4-9C12-0B03-FED5A159DC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 amt="50000"/>
          </a:blip>
          <a:srcRect t="7677" b="7677"/>
          <a:stretch>
            <a:fillRect/>
          </a:stretch>
        </p:blipFill>
        <p:spPr>
          <a:xfrm>
            <a:off x="4603533" y="1935193"/>
            <a:ext cx="3006642" cy="312555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5713043-21C0-B2B7-38DF-A6A116A2BB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50000"/>
          </a:blip>
          <a:srcRect t="7677" b="7677"/>
          <a:stretch>
            <a:fillRect/>
          </a:stretch>
        </p:blipFill>
        <p:spPr>
          <a:xfrm>
            <a:off x="8199084" y="1952443"/>
            <a:ext cx="3006642" cy="312555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A31B51-4AF0-D8D4-F80F-3D4EDFF67C63}"/>
              </a:ext>
            </a:extLst>
          </p:cNvPr>
          <p:cNvSpPr/>
          <p:nvPr/>
        </p:nvSpPr>
        <p:spPr>
          <a:xfrm>
            <a:off x="1462364" y="4378615"/>
            <a:ext cx="2410894" cy="3761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Storage Management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D1EC3F-BCC5-5438-F571-ED0C891EA136}"/>
              </a:ext>
            </a:extLst>
          </p:cNvPr>
          <p:cNvSpPr/>
          <p:nvPr/>
        </p:nvSpPr>
        <p:spPr>
          <a:xfrm>
            <a:off x="5199916" y="4378615"/>
            <a:ext cx="2290275" cy="3761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Visualization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9665D3-A5E2-5805-25C4-24EA60F6E713}"/>
              </a:ext>
            </a:extLst>
          </p:cNvPr>
          <p:cNvSpPr/>
          <p:nvPr/>
        </p:nvSpPr>
        <p:spPr>
          <a:xfrm>
            <a:off x="8736798" y="4493880"/>
            <a:ext cx="2390319" cy="3761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Performance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A0A236-9722-0DB0-CF5E-3AFE3F50E57D}"/>
              </a:ext>
            </a:extLst>
          </p:cNvPr>
          <p:cNvSpPr txBox="1"/>
          <p:nvPr/>
        </p:nvSpPr>
        <p:spPr>
          <a:xfrm>
            <a:off x="1069606" y="2378506"/>
            <a:ext cx="273396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checkpoints saved after each epochs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JSON-formatted metric history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505D4-9247-F7AF-8A7E-A6B2A679C399}"/>
              </a:ext>
            </a:extLst>
          </p:cNvPr>
          <p:cNvSpPr txBox="1"/>
          <p:nvPr/>
        </p:nvSpPr>
        <p:spPr>
          <a:xfrm>
            <a:off x="4614085" y="2034002"/>
            <a:ext cx="269249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Segmentation outputs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Side-by-side comparison of original image and segmentation prediction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 visualization of pixel-level confidence scores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F9234A-FC5B-69B4-9CE5-009B9BB28D7B}"/>
              </a:ext>
            </a:extLst>
          </p:cNvPr>
          <p:cNvSpPr txBox="1"/>
          <p:nvPr/>
        </p:nvSpPr>
        <p:spPr>
          <a:xfrm>
            <a:off x="8315621" y="2037921"/>
            <a:ext cx="257757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performance reports in Markdown format</a:t>
            </a:r>
            <a:b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Class-wise confusion analysis</a:t>
            </a:r>
          </a:p>
        </p:txBody>
      </p:sp>
      <p:pic>
        <p:nvPicPr>
          <p:cNvPr id="2" name="Picture 1" descr="A screenshot of a heat map&#10;&#10;AI-generated content may be incorrect.">
            <a:extLst>
              <a:ext uri="{FF2B5EF4-FFF2-40B4-BE49-F238E27FC236}">
                <a16:creationId xmlns:a16="http://schemas.microsoft.com/office/drawing/2014/main" id="{A59EDFAD-2879-ED97-46B4-94751A3B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28" y="257754"/>
            <a:ext cx="9046819" cy="3015606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D0034C2-AA58-BEF2-6B8C-31F767FA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528" y="3264924"/>
            <a:ext cx="9213655" cy="3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Hitech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CDC3"/>
      </a:accent1>
      <a:accent2>
        <a:srgbClr val="4EA5FF"/>
      </a:accent2>
      <a:accent3>
        <a:srgbClr val="FFC857"/>
      </a:accent3>
      <a:accent4>
        <a:srgbClr val="F5F7F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4</cp:revision>
  <dcterms:created xsi:type="dcterms:W3CDTF">2024-02-22T03:50:19Z</dcterms:created>
  <dcterms:modified xsi:type="dcterms:W3CDTF">2025-04-30T19:31:06Z</dcterms:modified>
</cp:coreProperties>
</file>